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0"/>
  </p:notesMasterIdLst>
  <p:handoutMasterIdLst>
    <p:handoutMasterId r:id="rId41"/>
  </p:handoutMasterIdLst>
  <p:sldIdLst>
    <p:sldId id="446" r:id="rId6"/>
    <p:sldId id="535" r:id="rId7"/>
    <p:sldId id="537" r:id="rId8"/>
    <p:sldId id="538" r:id="rId9"/>
    <p:sldId id="536" r:id="rId10"/>
    <p:sldId id="506" r:id="rId11"/>
    <p:sldId id="539" r:id="rId12"/>
    <p:sldId id="507" r:id="rId13"/>
    <p:sldId id="520" r:id="rId14"/>
    <p:sldId id="508" r:id="rId15"/>
    <p:sldId id="509" r:id="rId16"/>
    <p:sldId id="510" r:id="rId17"/>
    <p:sldId id="533" r:id="rId18"/>
    <p:sldId id="525" r:id="rId19"/>
    <p:sldId id="526" r:id="rId20"/>
    <p:sldId id="511" r:id="rId21"/>
    <p:sldId id="527" r:id="rId22"/>
    <p:sldId id="528" r:id="rId23"/>
    <p:sldId id="529" r:id="rId24"/>
    <p:sldId id="530" r:id="rId25"/>
    <p:sldId id="517" r:id="rId26"/>
    <p:sldId id="512" r:id="rId27"/>
    <p:sldId id="531" r:id="rId28"/>
    <p:sldId id="513" r:id="rId29"/>
    <p:sldId id="515" r:id="rId30"/>
    <p:sldId id="514" r:id="rId31"/>
    <p:sldId id="516" r:id="rId32"/>
    <p:sldId id="466" r:id="rId33"/>
    <p:sldId id="522" r:id="rId34"/>
    <p:sldId id="518" r:id="rId35"/>
    <p:sldId id="532" r:id="rId36"/>
    <p:sldId id="501" r:id="rId37"/>
    <p:sldId id="500" r:id="rId38"/>
    <p:sldId id="50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36E"/>
    <a:srgbClr val="309992"/>
    <a:srgbClr val="187E76"/>
    <a:srgbClr val="349D96"/>
    <a:srgbClr val="999999"/>
    <a:srgbClr val="E8E8E8"/>
    <a:srgbClr val="30958E"/>
    <a:srgbClr val="13847C"/>
    <a:srgbClr val="00857B"/>
    <a:srgbClr val="02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9" autoAdjust="0"/>
    <p:restoredTop sz="97257" autoAdjust="0"/>
  </p:normalViewPr>
  <p:slideViewPr>
    <p:cSldViewPr snapToGrid="0">
      <p:cViewPr varScale="1">
        <p:scale>
          <a:sx n="123" d="100"/>
          <a:sy n="123" d="100"/>
        </p:scale>
        <p:origin x="108"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44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4810D6-8281-466E-94A2-2FC94230D62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5DBBAB9-CC91-46A0-880D-004C04542997}">
      <dgm:prSet phldrT="[Text]"/>
      <dgm:spPr/>
      <dgm:t>
        <a:bodyPr/>
        <a:lstStyle/>
        <a:p>
          <a:r>
            <a:rPr lang="en-US" dirty="0"/>
            <a:t>Application Received by WABON</a:t>
          </a:r>
        </a:p>
      </dgm:t>
    </dgm:pt>
    <dgm:pt modelId="{7DB45BB2-B876-4E59-B889-9F182F506589}" type="parTrans" cxnId="{26984929-5912-4EBF-BA75-A11C43DC07B3}">
      <dgm:prSet/>
      <dgm:spPr/>
      <dgm:t>
        <a:bodyPr/>
        <a:lstStyle/>
        <a:p>
          <a:endParaRPr lang="en-US"/>
        </a:p>
      </dgm:t>
    </dgm:pt>
    <dgm:pt modelId="{7F03D5AC-BBB8-478B-9D19-17750B9FACA2}" type="sibTrans" cxnId="{26984929-5912-4EBF-BA75-A11C43DC07B3}">
      <dgm:prSet/>
      <dgm:spPr>
        <a:solidFill>
          <a:schemeClr val="accent6">
            <a:lumMod val="40000"/>
            <a:lumOff val="60000"/>
          </a:schemeClr>
        </a:solidFill>
      </dgm:spPr>
      <dgm:t>
        <a:bodyPr/>
        <a:lstStyle/>
        <a:p>
          <a:endParaRPr lang="en-US"/>
        </a:p>
      </dgm:t>
    </dgm:pt>
    <dgm:pt modelId="{7460A9BE-0518-4411-B342-63EA061810F3}">
      <dgm:prSet phldrT="[Text]"/>
      <dgm:spPr/>
      <dgm:t>
        <a:bodyPr/>
        <a:lstStyle/>
        <a:p>
          <a:r>
            <a:rPr lang="en-US" dirty="0"/>
            <a:t>Intake Review Completed by WABON</a:t>
          </a:r>
        </a:p>
      </dgm:t>
    </dgm:pt>
    <dgm:pt modelId="{FA0558C2-7966-47CE-B486-3026F9625020}" type="parTrans" cxnId="{B60A6150-6B8B-4AD9-ACE2-727ED503AA0C}">
      <dgm:prSet/>
      <dgm:spPr/>
      <dgm:t>
        <a:bodyPr/>
        <a:lstStyle/>
        <a:p>
          <a:endParaRPr lang="en-US"/>
        </a:p>
      </dgm:t>
    </dgm:pt>
    <dgm:pt modelId="{8556823E-EBD0-42D2-9018-9579FABCE83C}" type="sibTrans" cxnId="{B60A6150-6B8B-4AD9-ACE2-727ED503AA0C}">
      <dgm:prSet/>
      <dgm:spPr>
        <a:solidFill>
          <a:schemeClr val="accent6">
            <a:lumMod val="40000"/>
            <a:lumOff val="60000"/>
          </a:schemeClr>
        </a:solidFill>
      </dgm:spPr>
      <dgm:t>
        <a:bodyPr/>
        <a:lstStyle/>
        <a:p>
          <a:endParaRPr lang="en-US"/>
        </a:p>
      </dgm:t>
    </dgm:pt>
    <dgm:pt modelId="{CE43B5FF-A9B8-4B12-9D6A-CADF72ECE3F4}">
      <dgm:prSet phldrT="[Text]"/>
      <dgm:spPr/>
      <dgm:t>
        <a:bodyPr/>
        <a:lstStyle/>
        <a:p>
          <a:r>
            <a:rPr lang="en-US" dirty="0"/>
            <a:t>Background Checks Completed Internally by WABON</a:t>
          </a:r>
        </a:p>
      </dgm:t>
    </dgm:pt>
    <dgm:pt modelId="{E105FC65-770E-4A49-AD70-B8A5975ED1D6}" type="parTrans" cxnId="{2B7194C6-223A-4819-A4A1-BDCA4A508F67}">
      <dgm:prSet/>
      <dgm:spPr/>
      <dgm:t>
        <a:bodyPr/>
        <a:lstStyle/>
        <a:p>
          <a:endParaRPr lang="en-US"/>
        </a:p>
      </dgm:t>
    </dgm:pt>
    <dgm:pt modelId="{06252146-03CC-440F-A415-DF551236D2E5}" type="sibTrans" cxnId="{2B7194C6-223A-4819-A4A1-BDCA4A508F67}">
      <dgm:prSet/>
      <dgm:spPr>
        <a:solidFill>
          <a:schemeClr val="accent6">
            <a:lumMod val="40000"/>
            <a:lumOff val="60000"/>
          </a:schemeClr>
        </a:solidFill>
      </dgm:spPr>
      <dgm:t>
        <a:bodyPr/>
        <a:lstStyle/>
        <a:p>
          <a:endParaRPr lang="en-US"/>
        </a:p>
      </dgm:t>
    </dgm:pt>
    <dgm:pt modelId="{28DE73BB-3577-4D07-914E-6670BD844133}">
      <dgm:prSet phldrT="[Text]"/>
      <dgm:spPr/>
      <dgm:t>
        <a:bodyPr/>
        <a:lstStyle/>
        <a:p>
          <a:r>
            <a:rPr lang="en-US" dirty="0"/>
            <a:t>Exam Desk Initial Review and First Email Sent to Applicant</a:t>
          </a:r>
        </a:p>
      </dgm:t>
    </dgm:pt>
    <dgm:pt modelId="{4142889F-1C31-4428-8230-DD52B4AC409A}" type="parTrans" cxnId="{8A3CD2D8-197F-4324-AA17-7EDB39F81783}">
      <dgm:prSet/>
      <dgm:spPr/>
      <dgm:t>
        <a:bodyPr/>
        <a:lstStyle/>
        <a:p>
          <a:endParaRPr lang="en-US"/>
        </a:p>
      </dgm:t>
    </dgm:pt>
    <dgm:pt modelId="{A023F2A2-A370-48C6-9258-63E51A48A65F}" type="sibTrans" cxnId="{8A3CD2D8-197F-4324-AA17-7EDB39F81783}">
      <dgm:prSet/>
      <dgm:spPr>
        <a:solidFill>
          <a:schemeClr val="accent6">
            <a:lumMod val="40000"/>
            <a:lumOff val="60000"/>
          </a:schemeClr>
        </a:solidFill>
      </dgm:spPr>
      <dgm:t>
        <a:bodyPr/>
        <a:lstStyle/>
        <a:p>
          <a:endParaRPr lang="en-US"/>
        </a:p>
      </dgm:t>
    </dgm:pt>
    <dgm:pt modelId="{87D7207C-4965-4F17-AC11-34EF97C81BFB}">
      <dgm:prSet phldrT="[Text]"/>
      <dgm:spPr>
        <a:solidFill>
          <a:schemeClr val="accent6">
            <a:lumMod val="75000"/>
          </a:schemeClr>
        </a:solidFill>
      </dgm:spPr>
      <dgm:t>
        <a:bodyPr/>
        <a:lstStyle/>
        <a:p>
          <a:r>
            <a:rPr lang="en-US" dirty="0"/>
            <a:t>COC or Official Transcripts Received</a:t>
          </a:r>
        </a:p>
      </dgm:t>
    </dgm:pt>
    <dgm:pt modelId="{019E4793-9917-4D19-94B6-0F7A08404C26}" type="parTrans" cxnId="{BA3A3D16-79BC-4ED4-AD56-0E096CDAAC93}">
      <dgm:prSet/>
      <dgm:spPr/>
      <dgm:t>
        <a:bodyPr/>
        <a:lstStyle/>
        <a:p>
          <a:endParaRPr lang="en-US"/>
        </a:p>
      </dgm:t>
    </dgm:pt>
    <dgm:pt modelId="{B72ECD08-CDAE-4D5D-900A-39F60007F6B6}" type="sibTrans" cxnId="{BA3A3D16-79BC-4ED4-AD56-0E096CDAAC93}">
      <dgm:prSet/>
      <dgm:spPr>
        <a:solidFill>
          <a:schemeClr val="accent6">
            <a:lumMod val="40000"/>
            <a:lumOff val="60000"/>
          </a:schemeClr>
        </a:solidFill>
      </dgm:spPr>
      <dgm:t>
        <a:bodyPr/>
        <a:lstStyle/>
        <a:p>
          <a:endParaRPr lang="en-US"/>
        </a:p>
      </dgm:t>
    </dgm:pt>
    <dgm:pt modelId="{D7A10BA0-3AFF-49D6-8FF3-4513AF6D323B}">
      <dgm:prSet phldrT="[Text]"/>
      <dgm:spPr/>
      <dgm:t>
        <a:bodyPr/>
        <a:lstStyle/>
        <a:p>
          <a:r>
            <a:rPr lang="en-US" dirty="0"/>
            <a:t>WABON Grants Testing Eligibility in Pearson Vue</a:t>
          </a:r>
        </a:p>
      </dgm:t>
    </dgm:pt>
    <dgm:pt modelId="{CB5E17B3-48B9-4AC9-8781-5C3EE709F951}" type="parTrans" cxnId="{430BB61E-7F8F-4FE8-9B64-FE2BC076B6D1}">
      <dgm:prSet/>
      <dgm:spPr/>
      <dgm:t>
        <a:bodyPr/>
        <a:lstStyle/>
        <a:p>
          <a:endParaRPr lang="en-US"/>
        </a:p>
      </dgm:t>
    </dgm:pt>
    <dgm:pt modelId="{1593719A-3DF9-42F3-8CCF-94C44A3ADD8D}" type="sibTrans" cxnId="{430BB61E-7F8F-4FE8-9B64-FE2BC076B6D1}">
      <dgm:prSet/>
      <dgm:spPr>
        <a:solidFill>
          <a:schemeClr val="accent6">
            <a:lumMod val="40000"/>
            <a:lumOff val="60000"/>
          </a:schemeClr>
        </a:solidFill>
      </dgm:spPr>
      <dgm:t>
        <a:bodyPr/>
        <a:lstStyle/>
        <a:p>
          <a:endParaRPr lang="en-US"/>
        </a:p>
      </dgm:t>
    </dgm:pt>
    <dgm:pt modelId="{94C58B8E-9716-4DA4-942A-9238D45EC3D4}">
      <dgm:prSet phldrT="[Text]"/>
      <dgm:spPr/>
      <dgm:t>
        <a:bodyPr/>
        <a:lstStyle/>
        <a:p>
          <a:r>
            <a:rPr lang="en-US" dirty="0"/>
            <a:t>Pearson Vue sends ATT via Email to Applicant</a:t>
          </a:r>
        </a:p>
      </dgm:t>
    </dgm:pt>
    <dgm:pt modelId="{3BD57E75-12A3-4EBE-BABE-54F9027F236A}" type="parTrans" cxnId="{1CFACE69-3ED4-45E0-8139-BA3E7A891CF6}">
      <dgm:prSet/>
      <dgm:spPr/>
      <dgm:t>
        <a:bodyPr/>
        <a:lstStyle/>
        <a:p>
          <a:endParaRPr lang="en-US"/>
        </a:p>
      </dgm:t>
    </dgm:pt>
    <dgm:pt modelId="{7C210C36-395D-4EE4-A450-E7A9D69A6255}" type="sibTrans" cxnId="{1CFACE69-3ED4-45E0-8139-BA3E7A891CF6}">
      <dgm:prSet/>
      <dgm:spPr>
        <a:solidFill>
          <a:schemeClr val="accent6">
            <a:lumMod val="40000"/>
            <a:lumOff val="60000"/>
          </a:schemeClr>
        </a:solidFill>
      </dgm:spPr>
      <dgm:t>
        <a:bodyPr/>
        <a:lstStyle/>
        <a:p>
          <a:endParaRPr lang="en-US"/>
        </a:p>
      </dgm:t>
    </dgm:pt>
    <dgm:pt modelId="{75C6A39C-8101-4C4F-A102-72979609FDC9}">
      <dgm:prSet phldrT="[Text]"/>
      <dgm:spPr>
        <a:solidFill>
          <a:schemeClr val="accent6">
            <a:lumMod val="75000"/>
          </a:schemeClr>
        </a:solidFill>
      </dgm:spPr>
      <dgm:t>
        <a:bodyPr/>
        <a:lstStyle/>
        <a:p>
          <a:r>
            <a:rPr lang="en-US" dirty="0"/>
            <a:t>Applicant Schedules the NCLEX</a:t>
          </a:r>
        </a:p>
      </dgm:t>
    </dgm:pt>
    <dgm:pt modelId="{F8FFD35B-AF55-4017-A306-B5D473E9FCC3}" type="parTrans" cxnId="{0A102C60-02EA-42FF-B0A5-7CB312630586}">
      <dgm:prSet/>
      <dgm:spPr/>
      <dgm:t>
        <a:bodyPr/>
        <a:lstStyle/>
        <a:p>
          <a:endParaRPr lang="en-US"/>
        </a:p>
      </dgm:t>
    </dgm:pt>
    <dgm:pt modelId="{6CB43D8E-2F01-4B52-A540-4B3EF22147DB}" type="sibTrans" cxnId="{0A102C60-02EA-42FF-B0A5-7CB312630586}">
      <dgm:prSet/>
      <dgm:spPr>
        <a:solidFill>
          <a:schemeClr val="accent6">
            <a:lumMod val="40000"/>
            <a:lumOff val="60000"/>
          </a:schemeClr>
        </a:solidFill>
      </dgm:spPr>
      <dgm:t>
        <a:bodyPr/>
        <a:lstStyle/>
        <a:p>
          <a:endParaRPr lang="en-US"/>
        </a:p>
      </dgm:t>
    </dgm:pt>
    <dgm:pt modelId="{C667898F-A878-4326-8031-871608E8A68D}">
      <dgm:prSet phldrT="[Text]"/>
      <dgm:spPr>
        <a:solidFill>
          <a:schemeClr val="accent6">
            <a:lumMod val="75000"/>
          </a:schemeClr>
        </a:solidFill>
      </dgm:spPr>
      <dgm:t>
        <a:bodyPr/>
        <a:lstStyle/>
        <a:p>
          <a:r>
            <a:rPr lang="en-US" dirty="0"/>
            <a:t>Applicant Sits for the NCLEX</a:t>
          </a:r>
        </a:p>
      </dgm:t>
    </dgm:pt>
    <dgm:pt modelId="{779F2B24-6486-4269-9FD0-B0C2B189BE7E}" type="parTrans" cxnId="{94D58EFD-EF0F-4AAF-94E3-F89EAA6EAEB1}">
      <dgm:prSet/>
      <dgm:spPr/>
      <dgm:t>
        <a:bodyPr/>
        <a:lstStyle/>
        <a:p>
          <a:endParaRPr lang="en-US"/>
        </a:p>
      </dgm:t>
    </dgm:pt>
    <dgm:pt modelId="{EA33395B-4E31-44A0-ABE3-3950FDFE4F1E}" type="sibTrans" cxnId="{94D58EFD-EF0F-4AAF-94E3-F89EAA6EAEB1}">
      <dgm:prSet/>
      <dgm:spPr>
        <a:solidFill>
          <a:schemeClr val="accent6">
            <a:lumMod val="40000"/>
            <a:lumOff val="60000"/>
          </a:schemeClr>
        </a:solidFill>
      </dgm:spPr>
      <dgm:t>
        <a:bodyPr/>
        <a:lstStyle/>
        <a:p>
          <a:endParaRPr lang="en-US"/>
        </a:p>
      </dgm:t>
    </dgm:pt>
    <dgm:pt modelId="{C9E65154-ED02-4BBC-995D-C13F54FC4E78}">
      <dgm:prSet phldrT="[Text]"/>
      <dgm:spPr/>
      <dgm:t>
        <a:bodyPr/>
        <a:lstStyle/>
        <a:p>
          <a:r>
            <a:rPr lang="en-US" dirty="0"/>
            <a:t>WABON Pulls Pass/Fail Scores from Pearson Vue</a:t>
          </a:r>
        </a:p>
      </dgm:t>
    </dgm:pt>
    <dgm:pt modelId="{7CABD9EC-ECCF-473F-87D4-68719F32B100}" type="parTrans" cxnId="{2EDF6AD9-E3E0-4CFC-A182-90810F1EEC8C}">
      <dgm:prSet/>
      <dgm:spPr/>
      <dgm:t>
        <a:bodyPr/>
        <a:lstStyle/>
        <a:p>
          <a:endParaRPr lang="en-US"/>
        </a:p>
      </dgm:t>
    </dgm:pt>
    <dgm:pt modelId="{9E775A66-815D-4B84-A70C-89F602CC6788}" type="sibTrans" cxnId="{2EDF6AD9-E3E0-4CFC-A182-90810F1EEC8C}">
      <dgm:prSet/>
      <dgm:spPr>
        <a:solidFill>
          <a:schemeClr val="accent6">
            <a:lumMod val="40000"/>
            <a:lumOff val="60000"/>
          </a:schemeClr>
        </a:solidFill>
      </dgm:spPr>
      <dgm:t>
        <a:bodyPr/>
        <a:lstStyle/>
        <a:p>
          <a:endParaRPr lang="en-US"/>
        </a:p>
      </dgm:t>
    </dgm:pt>
    <dgm:pt modelId="{EC13C2BD-482F-402E-8D71-536CDAEF0C91}">
      <dgm:prSet phldrT="[Text]"/>
      <dgm:spPr/>
      <dgm:t>
        <a:bodyPr/>
        <a:lstStyle/>
        <a:p>
          <a:r>
            <a:rPr lang="en-US" b="1" dirty="0"/>
            <a:t>Pass-</a:t>
          </a:r>
          <a:r>
            <a:rPr lang="en-US" dirty="0"/>
            <a:t> Complete Application Sent to Final Approval</a:t>
          </a:r>
        </a:p>
      </dgm:t>
    </dgm:pt>
    <dgm:pt modelId="{1755C3CB-1530-48DF-8D16-3097D6E70A55}" type="parTrans" cxnId="{104A66A1-9C60-4604-A040-C774AD754F81}">
      <dgm:prSet/>
      <dgm:spPr/>
      <dgm:t>
        <a:bodyPr/>
        <a:lstStyle/>
        <a:p>
          <a:endParaRPr lang="en-US"/>
        </a:p>
      </dgm:t>
    </dgm:pt>
    <dgm:pt modelId="{CC1CAA05-019B-4553-99AC-1E502A0E2E0F}" type="sibTrans" cxnId="{104A66A1-9C60-4604-A040-C774AD754F81}">
      <dgm:prSet/>
      <dgm:spPr>
        <a:solidFill>
          <a:schemeClr val="accent6">
            <a:lumMod val="40000"/>
            <a:lumOff val="60000"/>
          </a:schemeClr>
        </a:solidFill>
      </dgm:spPr>
      <dgm:t>
        <a:bodyPr/>
        <a:lstStyle/>
        <a:p>
          <a:endParaRPr lang="en-US"/>
        </a:p>
      </dgm:t>
    </dgm:pt>
    <dgm:pt modelId="{93A3D085-B529-4FDE-AB59-48A9F80CCE01}">
      <dgm:prSet phldrT="[Text]"/>
      <dgm:spPr/>
      <dgm:t>
        <a:bodyPr/>
        <a:lstStyle/>
        <a:p>
          <a:r>
            <a:rPr lang="en-US" dirty="0"/>
            <a:t>Application Reviewed and License Issued</a:t>
          </a:r>
        </a:p>
      </dgm:t>
    </dgm:pt>
    <dgm:pt modelId="{25702639-0761-4337-8B47-E01F6CC885BC}" type="parTrans" cxnId="{4768E081-4F8A-4E6F-B02F-7B9EEE69272B}">
      <dgm:prSet/>
      <dgm:spPr/>
      <dgm:t>
        <a:bodyPr/>
        <a:lstStyle/>
        <a:p>
          <a:endParaRPr lang="en-US"/>
        </a:p>
      </dgm:t>
    </dgm:pt>
    <dgm:pt modelId="{0EDA4E6E-691A-4BFB-B2F7-B2AA7EC6E931}" type="sibTrans" cxnId="{4768E081-4F8A-4E6F-B02F-7B9EEE69272B}">
      <dgm:prSet/>
      <dgm:spPr/>
      <dgm:t>
        <a:bodyPr/>
        <a:lstStyle/>
        <a:p>
          <a:endParaRPr lang="en-US"/>
        </a:p>
      </dgm:t>
    </dgm:pt>
    <dgm:pt modelId="{7EA75B4D-9D9E-4070-ADFB-B8EB06528A85}" type="pres">
      <dgm:prSet presAssocID="{3D4810D6-8281-466E-94A2-2FC94230D627}" presName="diagram" presStyleCnt="0">
        <dgm:presLayoutVars>
          <dgm:dir/>
          <dgm:resizeHandles val="exact"/>
        </dgm:presLayoutVars>
      </dgm:prSet>
      <dgm:spPr/>
    </dgm:pt>
    <dgm:pt modelId="{350BDB9D-6CF9-4AC4-8525-72CA8E0473D0}" type="pres">
      <dgm:prSet presAssocID="{75DBBAB9-CC91-46A0-880D-004C04542997}" presName="node" presStyleLbl="node1" presStyleIdx="0" presStyleCnt="12">
        <dgm:presLayoutVars>
          <dgm:bulletEnabled val="1"/>
        </dgm:presLayoutVars>
      </dgm:prSet>
      <dgm:spPr/>
    </dgm:pt>
    <dgm:pt modelId="{83A93FC9-D7CD-4BF1-82D4-2B2BE3F1537D}" type="pres">
      <dgm:prSet presAssocID="{7F03D5AC-BBB8-478B-9D19-17750B9FACA2}" presName="sibTrans" presStyleLbl="sibTrans2D1" presStyleIdx="0" presStyleCnt="11"/>
      <dgm:spPr/>
    </dgm:pt>
    <dgm:pt modelId="{1E4F2CDF-1731-4681-AEBD-80140AF35956}" type="pres">
      <dgm:prSet presAssocID="{7F03D5AC-BBB8-478B-9D19-17750B9FACA2}" presName="connectorText" presStyleLbl="sibTrans2D1" presStyleIdx="0" presStyleCnt="11"/>
      <dgm:spPr/>
    </dgm:pt>
    <dgm:pt modelId="{863E0F82-BE3D-4324-A2BD-FE9D9DB186EB}" type="pres">
      <dgm:prSet presAssocID="{7460A9BE-0518-4411-B342-63EA061810F3}" presName="node" presStyleLbl="node1" presStyleIdx="1" presStyleCnt="12">
        <dgm:presLayoutVars>
          <dgm:bulletEnabled val="1"/>
        </dgm:presLayoutVars>
      </dgm:prSet>
      <dgm:spPr/>
    </dgm:pt>
    <dgm:pt modelId="{B976A771-31AB-4196-9F74-04E4ECF2B21D}" type="pres">
      <dgm:prSet presAssocID="{8556823E-EBD0-42D2-9018-9579FABCE83C}" presName="sibTrans" presStyleLbl="sibTrans2D1" presStyleIdx="1" presStyleCnt="11"/>
      <dgm:spPr/>
    </dgm:pt>
    <dgm:pt modelId="{32B0EC8E-B0D6-423A-8AED-3A50927E5C6F}" type="pres">
      <dgm:prSet presAssocID="{8556823E-EBD0-42D2-9018-9579FABCE83C}" presName="connectorText" presStyleLbl="sibTrans2D1" presStyleIdx="1" presStyleCnt="11"/>
      <dgm:spPr/>
    </dgm:pt>
    <dgm:pt modelId="{A65B07F1-1394-445E-8E97-11AB55F4467D}" type="pres">
      <dgm:prSet presAssocID="{CE43B5FF-A9B8-4B12-9D6A-CADF72ECE3F4}" presName="node" presStyleLbl="node1" presStyleIdx="2" presStyleCnt="12">
        <dgm:presLayoutVars>
          <dgm:bulletEnabled val="1"/>
        </dgm:presLayoutVars>
      </dgm:prSet>
      <dgm:spPr/>
    </dgm:pt>
    <dgm:pt modelId="{E9048A5E-4108-4A0B-9189-D5A8D3C7A658}" type="pres">
      <dgm:prSet presAssocID="{06252146-03CC-440F-A415-DF551236D2E5}" presName="sibTrans" presStyleLbl="sibTrans2D1" presStyleIdx="2" presStyleCnt="11"/>
      <dgm:spPr/>
    </dgm:pt>
    <dgm:pt modelId="{211B5C64-B429-4161-B5C0-C8E25143299C}" type="pres">
      <dgm:prSet presAssocID="{06252146-03CC-440F-A415-DF551236D2E5}" presName="connectorText" presStyleLbl="sibTrans2D1" presStyleIdx="2" presStyleCnt="11"/>
      <dgm:spPr/>
    </dgm:pt>
    <dgm:pt modelId="{3967C9FF-6B30-4393-831F-9A2CD5EE33EB}" type="pres">
      <dgm:prSet presAssocID="{28DE73BB-3577-4D07-914E-6670BD844133}" presName="node" presStyleLbl="node1" presStyleIdx="3" presStyleCnt="12">
        <dgm:presLayoutVars>
          <dgm:bulletEnabled val="1"/>
        </dgm:presLayoutVars>
      </dgm:prSet>
      <dgm:spPr/>
    </dgm:pt>
    <dgm:pt modelId="{79699613-8C09-4291-9306-0A64FAC41E99}" type="pres">
      <dgm:prSet presAssocID="{A023F2A2-A370-48C6-9258-63E51A48A65F}" presName="sibTrans" presStyleLbl="sibTrans2D1" presStyleIdx="3" presStyleCnt="11"/>
      <dgm:spPr/>
    </dgm:pt>
    <dgm:pt modelId="{7800B3E0-845E-4217-BEE6-EA7FCAEAD038}" type="pres">
      <dgm:prSet presAssocID="{A023F2A2-A370-48C6-9258-63E51A48A65F}" presName="connectorText" presStyleLbl="sibTrans2D1" presStyleIdx="3" presStyleCnt="11"/>
      <dgm:spPr/>
    </dgm:pt>
    <dgm:pt modelId="{6A711242-CAD9-4EA9-94CF-350856B1F93C}" type="pres">
      <dgm:prSet presAssocID="{87D7207C-4965-4F17-AC11-34EF97C81BFB}" presName="node" presStyleLbl="node1" presStyleIdx="4" presStyleCnt="12">
        <dgm:presLayoutVars>
          <dgm:bulletEnabled val="1"/>
        </dgm:presLayoutVars>
      </dgm:prSet>
      <dgm:spPr/>
    </dgm:pt>
    <dgm:pt modelId="{CEB056D8-0A72-4A9E-B1DC-BBC112CD1864}" type="pres">
      <dgm:prSet presAssocID="{B72ECD08-CDAE-4D5D-900A-39F60007F6B6}" presName="sibTrans" presStyleLbl="sibTrans2D1" presStyleIdx="4" presStyleCnt="11"/>
      <dgm:spPr/>
    </dgm:pt>
    <dgm:pt modelId="{54BF78B2-F241-4E4B-A082-4CE727249A45}" type="pres">
      <dgm:prSet presAssocID="{B72ECD08-CDAE-4D5D-900A-39F60007F6B6}" presName="connectorText" presStyleLbl="sibTrans2D1" presStyleIdx="4" presStyleCnt="11"/>
      <dgm:spPr/>
    </dgm:pt>
    <dgm:pt modelId="{6BD404F6-0528-4FAB-A209-2D773B7D31D1}" type="pres">
      <dgm:prSet presAssocID="{D7A10BA0-3AFF-49D6-8FF3-4513AF6D323B}" presName="node" presStyleLbl="node1" presStyleIdx="5" presStyleCnt="12">
        <dgm:presLayoutVars>
          <dgm:bulletEnabled val="1"/>
        </dgm:presLayoutVars>
      </dgm:prSet>
      <dgm:spPr/>
    </dgm:pt>
    <dgm:pt modelId="{BA15A502-2F73-4115-8C8E-467175ABC4E2}" type="pres">
      <dgm:prSet presAssocID="{1593719A-3DF9-42F3-8CCF-94C44A3ADD8D}" presName="sibTrans" presStyleLbl="sibTrans2D1" presStyleIdx="5" presStyleCnt="11"/>
      <dgm:spPr/>
    </dgm:pt>
    <dgm:pt modelId="{F570970B-9CB2-44C4-9E15-4EA73E5921BD}" type="pres">
      <dgm:prSet presAssocID="{1593719A-3DF9-42F3-8CCF-94C44A3ADD8D}" presName="connectorText" presStyleLbl="sibTrans2D1" presStyleIdx="5" presStyleCnt="11"/>
      <dgm:spPr/>
    </dgm:pt>
    <dgm:pt modelId="{7D5D4391-6D40-4958-B85F-BC5B786F0175}" type="pres">
      <dgm:prSet presAssocID="{94C58B8E-9716-4DA4-942A-9238D45EC3D4}" presName="node" presStyleLbl="node1" presStyleIdx="6" presStyleCnt="12">
        <dgm:presLayoutVars>
          <dgm:bulletEnabled val="1"/>
        </dgm:presLayoutVars>
      </dgm:prSet>
      <dgm:spPr/>
    </dgm:pt>
    <dgm:pt modelId="{A4F7CB71-90B6-4B4F-8FB5-3285E8DC8714}" type="pres">
      <dgm:prSet presAssocID="{7C210C36-395D-4EE4-A450-E7A9D69A6255}" presName="sibTrans" presStyleLbl="sibTrans2D1" presStyleIdx="6" presStyleCnt="11"/>
      <dgm:spPr/>
    </dgm:pt>
    <dgm:pt modelId="{F3FABB66-D2DD-4EBA-AE3B-E1FC10911EA9}" type="pres">
      <dgm:prSet presAssocID="{7C210C36-395D-4EE4-A450-E7A9D69A6255}" presName="connectorText" presStyleLbl="sibTrans2D1" presStyleIdx="6" presStyleCnt="11"/>
      <dgm:spPr/>
    </dgm:pt>
    <dgm:pt modelId="{6FC779E3-9739-4E6A-B3C9-BD7A0CDE1C50}" type="pres">
      <dgm:prSet presAssocID="{75C6A39C-8101-4C4F-A102-72979609FDC9}" presName="node" presStyleLbl="node1" presStyleIdx="7" presStyleCnt="12">
        <dgm:presLayoutVars>
          <dgm:bulletEnabled val="1"/>
        </dgm:presLayoutVars>
      </dgm:prSet>
      <dgm:spPr/>
    </dgm:pt>
    <dgm:pt modelId="{81CBCA37-4FF3-4A7E-BF09-E50663F2DEC6}" type="pres">
      <dgm:prSet presAssocID="{6CB43D8E-2F01-4B52-A540-4B3EF22147DB}" presName="sibTrans" presStyleLbl="sibTrans2D1" presStyleIdx="7" presStyleCnt="11"/>
      <dgm:spPr/>
    </dgm:pt>
    <dgm:pt modelId="{0EEAC5D2-639C-4DE0-9A3A-AB811D9D4117}" type="pres">
      <dgm:prSet presAssocID="{6CB43D8E-2F01-4B52-A540-4B3EF22147DB}" presName="connectorText" presStyleLbl="sibTrans2D1" presStyleIdx="7" presStyleCnt="11"/>
      <dgm:spPr/>
    </dgm:pt>
    <dgm:pt modelId="{1C74A797-7B1F-4A13-B3C1-94C4A8E9A1D3}" type="pres">
      <dgm:prSet presAssocID="{C667898F-A878-4326-8031-871608E8A68D}" presName="node" presStyleLbl="node1" presStyleIdx="8" presStyleCnt="12">
        <dgm:presLayoutVars>
          <dgm:bulletEnabled val="1"/>
        </dgm:presLayoutVars>
      </dgm:prSet>
      <dgm:spPr/>
    </dgm:pt>
    <dgm:pt modelId="{CEA52B6A-A9A3-4370-8D57-B3BB1C27406B}" type="pres">
      <dgm:prSet presAssocID="{EA33395B-4E31-44A0-ABE3-3950FDFE4F1E}" presName="sibTrans" presStyleLbl="sibTrans2D1" presStyleIdx="8" presStyleCnt="11"/>
      <dgm:spPr/>
    </dgm:pt>
    <dgm:pt modelId="{06A154BF-9FBE-41B4-9C1D-220B1A4BF0D3}" type="pres">
      <dgm:prSet presAssocID="{EA33395B-4E31-44A0-ABE3-3950FDFE4F1E}" presName="connectorText" presStyleLbl="sibTrans2D1" presStyleIdx="8" presStyleCnt="11"/>
      <dgm:spPr/>
    </dgm:pt>
    <dgm:pt modelId="{EE713106-0E04-4158-B8D4-85D931631BA1}" type="pres">
      <dgm:prSet presAssocID="{C9E65154-ED02-4BBC-995D-C13F54FC4E78}" presName="node" presStyleLbl="node1" presStyleIdx="9" presStyleCnt="12">
        <dgm:presLayoutVars>
          <dgm:bulletEnabled val="1"/>
        </dgm:presLayoutVars>
      </dgm:prSet>
      <dgm:spPr/>
    </dgm:pt>
    <dgm:pt modelId="{A8C529C3-4713-4F00-B9CB-257DCAE32718}" type="pres">
      <dgm:prSet presAssocID="{9E775A66-815D-4B84-A70C-89F602CC6788}" presName="sibTrans" presStyleLbl="sibTrans2D1" presStyleIdx="9" presStyleCnt="11"/>
      <dgm:spPr/>
    </dgm:pt>
    <dgm:pt modelId="{2EE3F5FF-C90C-4965-B010-6414BEDD8833}" type="pres">
      <dgm:prSet presAssocID="{9E775A66-815D-4B84-A70C-89F602CC6788}" presName="connectorText" presStyleLbl="sibTrans2D1" presStyleIdx="9" presStyleCnt="11"/>
      <dgm:spPr/>
    </dgm:pt>
    <dgm:pt modelId="{BF5C1EA4-9A5E-4BDD-BE01-01F3338E4BE8}" type="pres">
      <dgm:prSet presAssocID="{EC13C2BD-482F-402E-8D71-536CDAEF0C91}" presName="node" presStyleLbl="node1" presStyleIdx="10" presStyleCnt="12">
        <dgm:presLayoutVars>
          <dgm:bulletEnabled val="1"/>
        </dgm:presLayoutVars>
      </dgm:prSet>
      <dgm:spPr/>
    </dgm:pt>
    <dgm:pt modelId="{B0232C6C-C21A-427B-9080-B592519AC96B}" type="pres">
      <dgm:prSet presAssocID="{CC1CAA05-019B-4553-99AC-1E502A0E2E0F}" presName="sibTrans" presStyleLbl="sibTrans2D1" presStyleIdx="10" presStyleCnt="11"/>
      <dgm:spPr/>
    </dgm:pt>
    <dgm:pt modelId="{A5DB8B6D-760F-44BB-BEDC-876A548AF35E}" type="pres">
      <dgm:prSet presAssocID="{CC1CAA05-019B-4553-99AC-1E502A0E2E0F}" presName="connectorText" presStyleLbl="sibTrans2D1" presStyleIdx="10" presStyleCnt="11"/>
      <dgm:spPr/>
    </dgm:pt>
    <dgm:pt modelId="{9F56E92C-56E8-4624-A7E8-DFC6783FF0CD}" type="pres">
      <dgm:prSet presAssocID="{93A3D085-B529-4FDE-AB59-48A9F80CCE01}" presName="node" presStyleLbl="node1" presStyleIdx="11" presStyleCnt="12">
        <dgm:presLayoutVars>
          <dgm:bulletEnabled val="1"/>
        </dgm:presLayoutVars>
      </dgm:prSet>
      <dgm:spPr/>
    </dgm:pt>
  </dgm:ptLst>
  <dgm:cxnLst>
    <dgm:cxn modelId="{414FDC05-0A56-425C-95A4-276C0D65D8E7}" type="presOf" srcId="{28DE73BB-3577-4D07-914E-6670BD844133}" destId="{3967C9FF-6B30-4393-831F-9A2CD5EE33EB}" srcOrd="0" destOrd="0" presId="urn:microsoft.com/office/officeart/2005/8/layout/process5"/>
    <dgm:cxn modelId="{D3E7A40B-98C4-4465-8585-DEAED499FC99}" type="presOf" srcId="{C667898F-A878-4326-8031-871608E8A68D}" destId="{1C74A797-7B1F-4A13-B3C1-94C4A8E9A1D3}" srcOrd="0" destOrd="0" presId="urn:microsoft.com/office/officeart/2005/8/layout/process5"/>
    <dgm:cxn modelId="{4FE5810F-56DB-440B-9EA8-8FDDEB96CA78}" type="presOf" srcId="{75DBBAB9-CC91-46A0-880D-004C04542997}" destId="{350BDB9D-6CF9-4AC4-8525-72CA8E0473D0}" srcOrd="0" destOrd="0" presId="urn:microsoft.com/office/officeart/2005/8/layout/process5"/>
    <dgm:cxn modelId="{AD65C410-45EF-463D-BBC9-CC911BD7B699}" type="presOf" srcId="{EA33395B-4E31-44A0-ABE3-3950FDFE4F1E}" destId="{CEA52B6A-A9A3-4370-8D57-B3BB1C27406B}" srcOrd="0" destOrd="0" presId="urn:microsoft.com/office/officeart/2005/8/layout/process5"/>
    <dgm:cxn modelId="{BA3A3D16-79BC-4ED4-AD56-0E096CDAAC93}" srcId="{3D4810D6-8281-466E-94A2-2FC94230D627}" destId="{87D7207C-4965-4F17-AC11-34EF97C81BFB}" srcOrd="4" destOrd="0" parTransId="{019E4793-9917-4D19-94B6-0F7A08404C26}" sibTransId="{B72ECD08-CDAE-4D5D-900A-39F60007F6B6}"/>
    <dgm:cxn modelId="{6E5D4B16-96C0-4259-BFE1-AA6E1161E099}" type="presOf" srcId="{06252146-03CC-440F-A415-DF551236D2E5}" destId="{211B5C64-B429-4161-B5C0-C8E25143299C}" srcOrd="1" destOrd="0" presId="urn:microsoft.com/office/officeart/2005/8/layout/process5"/>
    <dgm:cxn modelId="{279AB316-6D21-420A-8C26-EC6622F3CC6A}" type="presOf" srcId="{7C210C36-395D-4EE4-A450-E7A9D69A6255}" destId="{F3FABB66-D2DD-4EBA-AE3B-E1FC10911EA9}" srcOrd="1" destOrd="0" presId="urn:microsoft.com/office/officeart/2005/8/layout/process5"/>
    <dgm:cxn modelId="{7D7A2C18-2AEE-41F3-B2AD-6634245F757A}" type="presOf" srcId="{6CB43D8E-2F01-4B52-A540-4B3EF22147DB}" destId="{0EEAC5D2-639C-4DE0-9A3A-AB811D9D4117}" srcOrd="1" destOrd="0" presId="urn:microsoft.com/office/officeart/2005/8/layout/process5"/>
    <dgm:cxn modelId="{430BB61E-7F8F-4FE8-9B64-FE2BC076B6D1}" srcId="{3D4810D6-8281-466E-94A2-2FC94230D627}" destId="{D7A10BA0-3AFF-49D6-8FF3-4513AF6D323B}" srcOrd="5" destOrd="0" parTransId="{CB5E17B3-48B9-4AC9-8781-5C3EE709F951}" sibTransId="{1593719A-3DF9-42F3-8CCF-94C44A3ADD8D}"/>
    <dgm:cxn modelId="{26B9111F-D210-4810-82DC-195EAC60EE3C}" type="presOf" srcId="{75C6A39C-8101-4C4F-A102-72979609FDC9}" destId="{6FC779E3-9739-4E6A-B3C9-BD7A0CDE1C50}" srcOrd="0" destOrd="0" presId="urn:microsoft.com/office/officeart/2005/8/layout/process5"/>
    <dgm:cxn modelId="{26984929-5912-4EBF-BA75-A11C43DC07B3}" srcId="{3D4810D6-8281-466E-94A2-2FC94230D627}" destId="{75DBBAB9-CC91-46A0-880D-004C04542997}" srcOrd="0" destOrd="0" parTransId="{7DB45BB2-B876-4E59-B889-9F182F506589}" sibTransId="{7F03D5AC-BBB8-478B-9D19-17750B9FACA2}"/>
    <dgm:cxn modelId="{DF84D72E-FCFE-48FA-ABDD-B54161556F6F}" type="presOf" srcId="{7F03D5AC-BBB8-478B-9D19-17750B9FACA2}" destId="{83A93FC9-D7CD-4BF1-82D4-2B2BE3F1537D}" srcOrd="0" destOrd="0" presId="urn:microsoft.com/office/officeart/2005/8/layout/process5"/>
    <dgm:cxn modelId="{D03DEA36-A2ED-4F5C-B7E8-F61C672E7D18}" type="presOf" srcId="{9E775A66-815D-4B84-A70C-89F602CC6788}" destId="{2EE3F5FF-C90C-4965-B010-6414BEDD8833}" srcOrd="1" destOrd="0" presId="urn:microsoft.com/office/officeart/2005/8/layout/process5"/>
    <dgm:cxn modelId="{0A102C60-02EA-42FF-B0A5-7CB312630586}" srcId="{3D4810D6-8281-466E-94A2-2FC94230D627}" destId="{75C6A39C-8101-4C4F-A102-72979609FDC9}" srcOrd="7" destOrd="0" parTransId="{F8FFD35B-AF55-4017-A306-B5D473E9FCC3}" sibTransId="{6CB43D8E-2F01-4B52-A540-4B3EF22147DB}"/>
    <dgm:cxn modelId="{70E63F44-D068-4537-B983-5CA8EBCAB3EB}" type="presOf" srcId="{1593719A-3DF9-42F3-8CCF-94C44A3ADD8D}" destId="{F570970B-9CB2-44C4-9E15-4EA73E5921BD}" srcOrd="1" destOrd="0" presId="urn:microsoft.com/office/officeart/2005/8/layout/process5"/>
    <dgm:cxn modelId="{90F8B745-AC24-4E56-8E17-29D318925F77}" type="presOf" srcId="{1593719A-3DF9-42F3-8CCF-94C44A3ADD8D}" destId="{BA15A502-2F73-4115-8C8E-467175ABC4E2}" srcOrd="0" destOrd="0" presId="urn:microsoft.com/office/officeart/2005/8/layout/process5"/>
    <dgm:cxn modelId="{EADB5F46-1AB4-410B-9670-31B871EA251F}" type="presOf" srcId="{7460A9BE-0518-4411-B342-63EA061810F3}" destId="{863E0F82-BE3D-4324-A2BD-FE9D9DB186EB}" srcOrd="0" destOrd="0" presId="urn:microsoft.com/office/officeart/2005/8/layout/process5"/>
    <dgm:cxn modelId="{1CFACE69-3ED4-45E0-8139-BA3E7A891CF6}" srcId="{3D4810D6-8281-466E-94A2-2FC94230D627}" destId="{94C58B8E-9716-4DA4-942A-9238D45EC3D4}" srcOrd="6" destOrd="0" parTransId="{3BD57E75-12A3-4EBE-BABE-54F9027F236A}" sibTransId="{7C210C36-395D-4EE4-A450-E7A9D69A6255}"/>
    <dgm:cxn modelId="{7CED5D4F-7224-4FB0-93E0-EB3DA0FDB77E}" type="presOf" srcId="{CC1CAA05-019B-4553-99AC-1E502A0E2E0F}" destId="{A5DB8B6D-760F-44BB-BEDC-876A548AF35E}" srcOrd="1" destOrd="0" presId="urn:microsoft.com/office/officeart/2005/8/layout/process5"/>
    <dgm:cxn modelId="{B60A6150-6B8B-4AD9-ACE2-727ED503AA0C}" srcId="{3D4810D6-8281-466E-94A2-2FC94230D627}" destId="{7460A9BE-0518-4411-B342-63EA061810F3}" srcOrd="1" destOrd="0" parTransId="{FA0558C2-7966-47CE-B486-3026F9625020}" sibTransId="{8556823E-EBD0-42D2-9018-9579FABCE83C}"/>
    <dgm:cxn modelId="{ADA76F7F-6930-4715-96A1-7701F0B2FF26}" type="presOf" srcId="{D7A10BA0-3AFF-49D6-8FF3-4513AF6D323B}" destId="{6BD404F6-0528-4FAB-A209-2D773B7D31D1}" srcOrd="0" destOrd="0" presId="urn:microsoft.com/office/officeart/2005/8/layout/process5"/>
    <dgm:cxn modelId="{4768E081-4F8A-4E6F-B02F-7B9EEE69272B}" srcId="{3D4810D6-8281-466E-94A2-2FC94230D627}" destId="{93A3D085-B529-4FDE-AB59-48A9F80CCE01}" srcOrd="11" destOrd="0" parTransId="{25702639-0761-4337-8B47-E01F6CC885BC}" sibTransId="{0EDA4E6E-691A-4BFB-B2F7-B2AA7EC6E931}"/>
    <dgm:cxn modelId="{F99A9787-0DA0-421B-872D-E35B36308A4F}" type="presOf" srcId="{EA33395B-4E31-44A0-ABE3-3950FDFE4F1E}" destId="{06A154BF-9FBE-41B4-9C1D-220B1A4BF0D3}" srcOrd="1" destOrd="0" presId="urn:microsoft.com/office/officeart/2005/8/layout/process5"/>
    <dgm:cxn modelId="{67CB7993-09A7-44A1-903D-D9B4FB1C124C}" type="presOf" srcId="{9E775A66-815D-4B84-A70C-89F602CC6788}" destId="{A8C529C3-4713-4F00-B9CB-257DCAE32718}" srcOrd="0" destOrd="0" presId="urn:microsoft.com/office/officeart/2005/8/layout/process5"/>
    <dgm:cxn modelId="{3984A99D-14B0-407E-89DB-1FCE5FFD9709}" type="presOf" srcId="{8556823E-EBD0-42D2-9018-9579FABCE83C}" destId="{B976A771-31AB-4196-9F74-04E4ECF2B21D}" srcOrd="0" destOrd="0" presId="urn:microsoft.com/office/officeart/2005/8/layout/process5"/>
    <dgm:cxn modelId="{104A66A1-9C60-4604-A040-C774AD754F81}" srcId="{3D4810D6-8281-466E-94A2-2FC94230D627}" destId="{EC13C2BD-482F-402E-8D71-536CDAEF0C91}" srcOrd="10" destOrd="0" parTransId="{1755C3CB-1530-48DF-8D16-3097D6E70A55}" sibTransId="{CC1CAA05-019B-4553-99AC-1E502A0E2E0F}"/>
    <dgm:cxn modelId="{955B93B0-B268-4C0E-86A8-14E6486BE275}" type="presOf" srcId="{7C210C36-395D-4EE4-A450-E7A9D69A6255}" destId="{A4F7CB71-90B6-4B4F-8FB5-3285E8DC8714}" srcOrd="0" destOrd="0" presId="urn:microsoft.com/office/officeart/2005/8/layout/process5"/>
    <dgm:cxn modelId="{ECEA03B5-E77D-4816-A197-467528ECFDCD}" type="presOf" srcId="{3D4810D6-8281-466E-94A2-2FC94230D627}" destId="{7EA75B4D-9D9E-4070-ADFB-B8EB06528A85}" srcOrd="0" destOrd="0" presId="urn:microsoft.com/office/officeart/2005/8/layout/process5"/>
    <dgm:cxn modelId="{CAB7CFBF-09B9-4FFC-AF22-D43921974ACE}" type="presOf" srcId="{EC13C2BD-482F-402E-8D71-536CDAEF0C91}" destId="{BF5C1EA4-9A5E-4BDD-BE01-01F3338E4BE8}" srcOrd="0" destOrd="0" presId="urn:microsoft.com/office/officeart/2005/8/layout/process5"/>
    <dgm:cxn modelId="{36D1FABF-7D5D-4748-AE9A-46CEC12534F0}" type="presOf" srcId="{B72ECD08-CDAE-4D5D-900A-39F60007F6B6}" destId="{54BF78B2-F241-4E4B-A082-4CE727249A45}" srcOrd="1" destOrd="0" presId="urn:microsoft.com/office/officeart/2005/8/layout/process5"/>
    <dgm:cxn modelId="{2B7194C6-223A-4819-A4A1-BDCA4A508F67}" srcId="{3D4810D6-8281-466E-94A2-2FC94230D627}" destId="{CE43B5FF-A9B8-4B12-9D6A-CADF72ECE3F4}" srcOrd="2" destOrd="0" parTransId="{E105FC65-770E-4A49-AD70-B8A5975ED1D6}" sibTransId="{06252146-03CC-440F-A415-DF551236D2E5}"/>
    <dgm:cxn modelId="{2C1D37C8-4ECF-445C-B1FA-7F70F4320B2A}" type="presOf" srcId="{94C58B8E-9716-4DA4-942A-9238D45EC3D4}" destId="{7D5D4391-6D40-4958-B85F-BC5B786F0175}" srcOrd="0" destOrd="0" presId="urn:microsoft.com/office/officeart/2005/8/layout/process5"/>
    <dgm:cxn modelId="{386894CB-957C-4C49-B4D0-D37E72019B18}" type="presOf" srcId="{7F03D5AC-BBB8-478B-9D19-17750B9FACA2}" destId="{1E4F2CDF-1731-4681-AEBD-80140AF35956}" srcOrd="1" destOrd="0" presId="urn:microsoft.com/office/officeart/2005/8/layout/process5"/>
    <dgm:cxn modelId="{B711EACF-BF9C-4548-B6EE-24D2126A096E}" type="presOf" srcId="{87D7207C-4965-4F17-AC11-34EF97C81BFB}" destId="{6A711242-CAD9-4EA9-94CF-350856B1F93C}" srcOrd="0" destOrd="0" presId="urn:microsoft.com/office/officeart/2005/8/layout/process5"/>
    <dgm:cxn modelId="{D7CF60D6-CCAE-4AE1-B22E-C8F9343769FA}" type="presOf" srcId="{A023F2A2-A370-48C6-9258-63E51A48A65F}" destId="{7800B3E0-845E-4217-BEE6-EA7FCAEAD038}" srcOrd="1" destOrd="0" presId="urn:microsoft.com/office/officeart/2005/8/layout/process5"/>
    <dgm:cxn modelId="{8A3CD2D8-197F-4324-AA17-7EDB39F81783}" srcId="{3D4810D6-8281-466E-94A2-2FC94230D627}" destId="{28DE73BB-3577-4D07-914E-6670BD844133}" srcOrd="3" destOrd="0" parTransId="{4142889F-1C31-4428-8230-DD52B4AC409A}" sibTransId="{A023F2A2-A370-48C6-9258-63E51A48A65F}"/>
    <dgm:cxn modelId="{2EDF6AD9-E3E0-4CFC-A182-90810F1EEC8C}" srcId="{3D4810D6-8281-466E-94A2-2FC94230D627}" destId="{C9E65154-ED02-4BBC-995D-C13F54FC4E78}" srcOrd="9" destOrd="0" parTransId="{7CABD9EC-ECCF-473F-87D4-68719F32B100}" sibTransId="{9E775A66-815D-4B84-A70C-89F602CC6788}"/>
    <dgm:cxn modelId="{8BE786DC-1960-4828-8E9E-5F14FF49D678}" type="presOf" srcId="{A023F2A2-A370-48C6-9258-63E51A48A65F}" destId="{79699613-8C09-4291-9306-0A64FAC41E99}" srcOrd="0" destOrd="0" presId="urn:microsoft.com/office/officeart/2005/8/layout/process5"/>
    <dgm:cxn modelId="{9F47E6E5-3215-47DE-835A-9CAAE675680D}" type="presOf" srcId="{6CB43D8E-2F01-4B52-A540-4B3EF22147DB}" destId="{81CBCA37-4FF3-4A7E-BF09-E50663F2DEC6}" srcOrd="0" destOrd="0" presId="urn:microsoft.com/office/officeart/2005/8/layout/process5"/>
    <dgm:cxn modelId="{B8E577EE-595C-445A-8BF2-7B586A913314}" type="presOf" srcId="{06252146-03CC-440F-A415-DF551236D2E5}" destId="{E9048A5E-4108-4A0B-9189-D5A8D3C7A658}" srcOrd="0" destOrd="0" presId="urn:microsoft.com/office/officeart/2005/8/layout/process5"/>
    <dgm:cxn modelId="{0B2636F2-005F-46F8-BF91-578B04B8FAC9}" type="presOf" srcId="{CE43B5FF-A9B8-4B12-9D6A-CADF72ECE3F4}" destId="{A65B07F1-1394-445E-8E97-11AB55F4467D}" srcOrd="0" destOrd="0" presId="urn:microsoft.com/office/officeart/2005/8/layout/process5"/>
    <dgm:cxn modelId="{2F49A9F5-A45A-4A77-8FF3-F88EF0CF0D07}" type="presOf" srcId="{8556823E-EBD0-42D2-9018-9579FABCE83C}" destId="{32B0EC8E-B0D6-423A-8AED-3A50927E5C6F}" srcOrd="1" destOrd="0" presId="urn:microsoft.com/office/officeart/2005/8/layout/process5"/>
    <dgm:cxn modelId="{21E69CF9-812C-4C64-BEAA-90A56F9D38D3}" type="presOf" srcId="{CC1CAA05-019B-4553-99AC-1E502A0E2E0F}" destId="{B0232C6C-C21A-427B-9080-B592519AC96B}" srcOrd="0" destOrd="0" presId="urn:microsoft.com/office/officeart/2005/8/layout/process5"/>
    <dgm:cxn modelId="{59D487FC-6F40-4360-82D9-7F383B02C76B}" type="presOf" srcId="{93A3D085-B529-4FDE-AB59-48A9F80CCE01}" destId="{9F56E92C-56E8-4624-A7E8-DFC6783FF0CD}" srcOrd="0" destOrd="0" presId="urn:microsoft.com/office/officeart/2005/8/layout/process5"/>
    <dgm:cxn modelId="{94D58EFD-EF0F-4AAF-94E3-F89EAA6EAEB1}" srcId="{3D4810D6-8281-466E-94A2-2FC94230D627}" destId="{C667898F-A878-4326-8031-871608E8A68D}" srcOrd="8" destOrd="0" parTransId="{779F2B24-6486-4269-9FD0-B0C2B189BE7E}" sibTransId="{EA33395B-4E31-44A0-ABE3-3950FDFE4F1E}"/>
    <dgm:cxn modelId="{7FE347FF-2570-4DA8-BFD5-9130C31A9783}" type="presOf" srcId="{C9E65154-ED02-4BBC-995D-C13F54FC4E78}" destId="{EE713106-0E04-4158-B8D4-85D931631BA1}" srcOrd="0" destOrd="0" presId="urn:microsoft.com/office/officeart/2005/8/layout/process5"/>
    <dgm:cxn modelId="{3A81E5FF-B9C6-498D-A4BE-86ABCF333D16}" type="presOf" srcId="{B72ECD08-CDAE-4D5D-900A-39F60007F6B6}" destId="{CEB056D8-0A72-4A9E-B1DC-BBC112CD1864}" srcOrd="0" destOrd="0" presId="urn:microsoft.com/office/officeart/2005/8/layout/process5"/>
    <dgm:cxn modelId="{C3104D60-198C-4FE1-8F05-446795CD54A6}" type="presParOf" srcId="{7EA75B4D-9D9E-4070-ADFB-B8EB06528A85}" destId="{350BDB9D-6CF9-4AC4-8525-72CA8E0473D0}" srcOrd="0" destOrd="0" presId="urn:microsoft.com/office/officeart/2005/8/layout/process5"/>
    <dgm:cxn modelId="{39D32429-6069-453B-BFAC-F0DB7ACB3A81}" type="presParOf" srcId="{7EA75B4D-9D9E-4070-ADFB-B8EB06528A85}" destId="{83A93FC9-D7CD-4BF1-82D4-2B2BE3F1537D}" srcOrd="1" destOrd="0" presId="urn:microsoft.com/office/officeart/2005/8/layout/process5"/>
    <dgm:cxn modelId="{57DD28EF-5705-4600-8EE7-13E273D34991}" type="presParOf" srcId="{83A93FC9-D7CD-4BF1-82D4-2B2BE3F1537D}" destId="{1E4F2CDF-1731-4681-AEBD-80140AF35956}" srcOrd="0" destOrd="0" presId="urn:microsoft.com/office/officeart/2005/8/layout/process5"/>
    <dgm:cxn modelId="{D797D42E-24BD-4F52-9711-B98FA4445BCE}" type="presParOf" srcId="{7EA75B4D-9D9E-4070-ADFB-B8EB06528A85}" destId="{863E0F82-BE3D-4324-A2BD-FE9D9DB186EB}" srcOrd="2" destOrd="0" presId="urn:microsoft.com/office/officeart/2005/8/layout/process5"/>
    <dgm:cxn modelId="{281BA889-9C6C-4778-98D8-D5C8184623F4}" type="presParOf" srcId="{7EA75B4D-9D9E-4070-ADFB-B8EB06528A85}" destId="{B976A771-31AB-4196-9F74-04E4ECF2B21D}" srcOrd="3" destOrd="0" presId="urn:microsoft.com/office/officeart/2005/8/layout/process5"/>
    <dgm:cxn modelId="{9A54CBEB-7FAA-49D8-A021-C5EFC30D315D}" type="presParOf" srcId="{B976A771-31AB-4196-9F74-04E4ECF2B21D}" destId="{32B0EC8E-B0D6-423A-8AED-3A50927E5C6F}" srcOrd="0" destOrd="0" presId="urn:microsoft.com/office/officeart/2005/8/layout/process5"/>
    <dgm:cxn modelId="{43B056EB-94CF-4A24-93CD-EA1E6D98A2C0}" type="presParOf" srcId="{7EA75B4D-9D9E-4070-ADFB-B8EB06528A85}" destId="{A65B07F1-1394-445E-8E97-11AB55F4467D}" srcOrd="4" destOrd="0" presId="urn:microsoft.com/office/officeart/2005/8/layout/process5"/>
    <dgm:cxn modelId="{3EBD09B6-ED43-475C-B878-7F9E00706423}" type="presParOf" srcId="{7EA75B4D-9D9E-4070-ADFB-B8EB06528A85}" destId="{E9048A5E-4108-4A0B-9189-D5A8D3C7A658}" srcOrd="5" destOrd="0" presId="urn:microsoft.com/office/officeart/2005/8/layout/process5"/>
    <dgm:cxn modelId="{09B25469-AD3B-48B0-B8BA-4D9649204490}" type="presParOf" srcId="{E9048A5E-4108-4A0B-9189-D5A8D3C7A658}" destId="{211B5C64-B429-4161-B5C0-C8E25143299C}" srcOrd="0" destOrd="0" presId="urn:microsoft.com/office/officeart/2005/8/layout/process5"/>
    <dgm:cxn modelId="{B97016FC-569F-45B3-823C-B5F4B88D905A}" type="presParOf" srcId="{7EA75B4D-9D9E-4070-ADFB-B8EB06528A85}" destId="{3967C9FF-6B30-4393-831F-9A2CD5EE33EB}" srcOrd="6" destOrd="0" presId="urn:microsoft.com/office/officeart/2005/8/layout/process5"/>
    <dgm:cxn modelId="{6308467C-DA08-47F7-AA92-6FC7A09F976C}" type="presParOf" srcId="{7EA75B4D-9D9E-4070-ADFB-B8EB06528A85}" destId="{79699613-8C09-4291-9306-0A64FAC41E99}" srcOrd="7" destOrd="0" presId="urn:microsoft.com/office/officeart/2005/8/layout/process5"/>
    <dgm:cxn modelId="{BEEE6A00-7203-4BC8-AF7E-42944EF307B3}" type="presParOf" srcId="{79699613-8C09-4291-9306-0A64FAC41E99}" destId="{7800B3E0-845E-4217-BEE6-EA7FCAEAD038}" srcOrd="0" destOrd="0" presId="urn:microsoft.com/office/officeart/2005/8/layout/process5"/>
    <dgm:cxn modelId="{F7F7DDCB-1BE6-4DC7-AD8D-CEB7B54347CE}" type="presParOf" srcId="{7EA75B4D-9D9E-4070-ADFB-B8EB06528A85}" destId="{6A711242-CAD9-4EA9-94CF-350856B1F93C}" srcOrd="8" destOrd="0" presId="urn:microsoft.com/office/officeart/2005/8/layout/process5"/>
    <dgm:cxn modelId="{5171331C-832D-48D5-821F-52F8EBF49719}" type="presParOf" srcId="{7EA75B4D-9D9E-4070-ADFB-B8EB06528A85}" destId="{CEB056D8-0A72-4A9E-B1DC-BBC112CD1864}" srcOrd="9" destOrd="0" presId="urn:microsoft.com/office/officeart/2005/8/layout/process5"/>
    <dgm:cxn modelId="{138BDE09-D02F-4160-88E3-739AC502FD58}" type="presParOf" srcId="{CEB056D8-0A72-4A9E-B1DC-BBC112CD1864}" destId="{54BF78B2-F241-4E4B-A082-4CE727249A45}" srcOrd="0" destOrd="0" presId="urn:microsoft.com/office/officeart/2005/8/layout/process5"/>
    <dgm:cxn modelId="{4807FF06-3C7F-4FF0-A994-88C0370E2CD2}" type="presParOf" srcId="{7EA75B4D-9D9E-4070-ADFB-B8EB06528A85}" destId="{6BD404F6-0528-4FAB-A209-2D773B7D31D1}" srcOrd="10" destOrd="0" presId="urn:microsoft.com/office/officeart/2005/8/layout/process5"/>
    <dgm:cxn modelId="{2A124CE0-44F2-43CD-8FD0-C6145726D1D0}" type="presParOf" srcId="{7EA75B4D-9D9E-4070-ADFB-B8EB06528A85}" destId="{BA15A502-2F73-4115-8C8E-467175ABC4E2}" srcOrd="11" destOrd="0" presId="urn:microsoft.com/office/officeart/2005/8/layout/process5"/>
    <dgm:cxn modelId="{8D99E766-61E2-480E-ADC5-FFFF03044967}" type="presParOf" srcId="{BA15A502-2F73-4115-8C8E-467175ABC4E2}" destId="{F570970B-9CB2-44C4-9E15-4EA73E5921BD}" srcOrd="0" destOrd="0" presId="urn:microsoft.com/office/officeart/2005/8/layout/process5"/>
    <dgm:cxn modelId="{DE4F8AB3-4302-4174-9928-34652C30267A}" type="presParOf" srcId="{7EA75B4D-9D9E-4070-ADFB-B8EB06528A85}" destId="{7D5D4391-6D40-4958-B85F-BC5B786F0175}" srcOrd="12" destOrd="0" presId="urn:microsoft.com/office/officeart/2005/8/layout/process5"/>
    <dgm:cxn modelId="{0F999428-4EC0-4CC6-BB2B-77612B0A7CD8}" type="presParOf" srcId="{7EA75B4D-9D9E-4070-ADFB-B8EB06528A85}" destId="{A4F7CB71-90B6-4B4F-8FB5-3285E8DC8714}" srcOrd="13" destOrd="0" presId="urn:microsoft.com/office/officeart/2005/8/layout/process5"/>
    <dgm:cxn modelId="{BECABAB5-EAD8-4984-B31A-7ED8E200D773}" type="presParOf" srcId="{A4F7CB71-90B6-4B4F-8FB5-3285E8DC8714}" destId="{F3FABB66-D2DD-4EBA-AE3B-E1FC10911EA9}" srcOrd="0" destOrd="0" presId="urn:microsoft.com/office/officeart/2005/8/layout/process5"/>
    <dgm:cxn modelId="{E1D92346-15D6-4F33-ACEB-DA8CFE28F278}" type="presParOf" srcId="{7EA75B4D-9D9E-4070-ADFB-B8EB06528A85}" destId="{6FC779E3-9739-4E6A-B3C9-BD7A0CDE1C50}" srcOrd="14" destOrd="0" presId="urn:microsoft.com/office/officeart/2005/8/layout/process5"/>
    <dgm:cxn modelId="{F6643DDA-E1A4-4D62-A71D-083CAD0F4A2B}" type="presParOf" srcId="{7EA75B4D-9D9E-4070-ADFB-B8EB06528A85}" destId="{81CBCA37-4FF3-4A7E-BF09-E50663F2DEC6}" srcOrd="15" destOrd="0" presId="urn:microsoft.com/office/officeart/2005/8/layout/process5"/>
    <dgm:cxn modelId="{D643CCAB-A5CF-47E4-B5E0-76A210D77049}" type="presParOf" srcId="{81CBCA37-4FF3-4A7E-BF09-E50663F2DEC6}" destId="{0EEAC5D2-639C-4DE0-9A3A-AB811D9D4117}" srcOrd="0" destOrd="0" presId="urn:microsoft.com/office/officeart/2005/8/layout/process5"/>
    <dgm:cxn modelId="{436653D1-28FE-4B58-A4D7-2345B04C2C75}" type="presParOf" srcId="{7EA75B4D-9D9E-4070-ADFB-B8EB06528A85}" destId="{1C74A797-7B1F-4A13-B3C1-94C4A8E9A1D3}" srcOrd="16" destOrd="0" presId="urn:microsoft.com/office/officeart/2005/8/layout/process5"/>
    <dgm:cxn modelId="{E98E6283-74A9-41AE-8606-FD866DCA1A21}" type="presParOf" srcId="{7EA75B4D-9D9E-4070-ADFB-B8EB06528A85}" destId="{CEA52B6A-A9A3-4370-8D57-B3BB1C27406B}" srcOrd="17" destOrd="0" presId="urn:microsoft.com/office/officeart/2005/8/layout/process5"/>
    <dgm:cxn modelId="{1A62036E-CC75-42CC-88E1-AD9D6F186E08}" type="presParOf" srcId="{CEA52B6A-A9A3-4370-8D57-B3BB1C27406B}" destId="{06A154BF-9FBE-41B4-9C1D-220B1A4BF0D3}" srcOrd="0" destOrd="0" presId="urn:microsoft.com/office/officeart/2005/8/layout/process5"/>
    <dgm:cxn modelId="{827FFEE0-41E1-48A6-A4FD-955FDF95B4F8}" type="presParOf" srcId="{7EA75B4D-9D9E-4070-ADFB-B8EB06528A85}" destId="{EE713106-0E04-4158-B8D4-85D931631BA1}" srcOrd="18" destOrd="0" presId="urn:microsoft.com/office/officeart/2005/8/layout/process5"/>
    <dgm:cxn modelId="{C658B166-AA6E-469B-A87E-E37EE6B5B1AA}" type="presParOf" srcId="{7EA75B4D-9D9E-4070-ADFB-B8EB06528A85}" destId="{A8C529C3-4713-4F00-B9CB-257DCAE32718}" srcOrd="19" destOrd="0" presId="urn:microsoft.com/office/officeart/2005/8/layout/process5"/>
    <dgm:cxn modelId="{0C5EB15B-50A7-4D6B-81D7-C3437A382F83}" type="presParOf" srcId="{A8C529C3-4713-4F00-B9CB-257DCAE32718}" destId="{2EE3F5FF-C90C-4965-B010-6414BEDD8833}" srcOrd="0" destOrd="0" presId="urn:microsoft.com/office/officeart/2005/8/layout/process5"/>
    <dgm:cxn modelId="{23F5F140-95A1-4040-9AAA-0D01D970E390}" type="presParOf" srcId="{7EA75B4D-9D9E-4070-ADFB-B8EB06528A85}" destId="{BF5C1EA4-9A5E-4BDD-BE01-01F3338E4BE8}" srcOrd="20" destOrd="0" presId="urn:microsoft.com/office/officeart/2005/8/layout/process5"/>
    <dgm:cxn modelId="{BE8EDCBC-1514-4771-A0BF-942BDE1322CE}" type="presParOf" srcId="{7EA75B4D-9D9E-4070-ADFB-B8EB06528A85}" destId="{B0232C6C-C21A-427B-9080-B592519AC96B}" srcOrd="21" destOrd="0" presId="urn:microsoft.com/office/officeart/2005/8/layout/process5"/>
    <dgm:cxn modelId="{84E469E5-7C3C-4289-B67F-E89557DC24AE}" type="presParOf" srcId="{B0232C6C-C21A-427B-9080-B592519AC96B}" destId="{A5DB8B6D-760F-44BB-BEDC-876A548AF35E}" srcOrd="0" destOrd="0" presId="urn:microsoft.com/office/officeart/2005/8/layout/process5"/>
    <dgm:cxn modelId="{AD7D7934-014C-4180-B23B-3238393B61A1}" type="presParOf" srcId="{7EA75B4D-9D9E-4070-ADFB-B8EB06528A85}" destId="{9F56E92C-56E8-4624-A7E8-DFC6783FF0CD}" srcOrd="2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DB9D-6CF9-4AC4-8525-72CA8E0473D0}">
      <dsp:nvSpPr>
        <dsp:cNvPr id="0" name=""/>
        <dsp:cNvSpPr/>
      </dsp:nvSpPr>
      <dsp:spPr>
        <a:xfrm>
          <a:off x="3004" y="194888"/>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Application Received by WABON</a:t>
          </a:r>
        </a:p>
      </dsp:txBody>
      <dsp:txXfrm>
        <a:off x="26090" y="217974"/>
        <a:ext cx="1267521" cy="742044"/>
      </dsp:txXfrm>
    </dsp:sp>
    <dsp:sp modelId="{83A93FC9-D7CD-4BF1-82D4-2B2BE3F1537D}">
      <dsp:nvSpPr>
        <dsp:cNvPr id="0" name=""/>
        <dsp:cNvSpPr/>
      </dsp:nvSpPr>
      <dsp:spPr>
        <a:xfrm>
          <a:off x="1432303" y="426098"/>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432303" y="491257"/>
        <a:ext cx="194952" cy="195478"/>
      </dsp:txXfrm>
    </dsp:sp>
    <dsp:sp modelId="{863E0F82-BE3D-4324-A2BD-FE9D9DB186EB}">
      <dsp:nvSpPr>
        <dsp:cNvPr id="0" name=""/>
        <dsp:cNvSpPr/>
      </dsp:nvSpPr>
      <dsp:spPr>
        <a:xfrm>
          <a:off x="1842176" y="194888"/>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Intake Review Completed by WABON</a:t>
          </a:r>
        </a:p>
      </dsp:txBody>
      <dsp:txXfrm>
        <a:off x="1865262" y="217974"/>
        <a:ext cx="1267521" cy="742044"/>
      </dsp:txXfrm>
    </dsp:sp>
    <dsp:sp modelId="{B976A771-31AB-4196-9F74-04E4ECF2B21D}">
      <dsp:nvSpPr>
        <dsp:cNvPr id="0" name=""/>
        <dsp:cNvSpPr/>
      </dsp:nvSpPr>
      <dsp:spPr>
        <a:xfrm>
          <a:off x="3271475" y="426098"/>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71475" y="491257"/>
        <a:ext cx="194952" cy="195478"/>
      </dsp:txXfrm>
    </dsp:sp>
    <dsp:sp modelId="{A65B07F1-1394-445E-8E97-11AB55F4467D}">
      <dsp:nvSpPr>
        <dsp:cNvPr id="0" name=""/>
        <dsp:cNvSpPr/>
      </dsp:nvSpPr>
      <dsp:spPr>
        <a:xfrm>
          <a:off x="3681347" y="194888"/>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Background Checks Completed Internally by WABON</a:t>
          </a:r>
        </a:p>
      </dsp:txBody>
      <dsp:txXfrm>
        <a:off x="3704433" y="217974"/>
        <a:ext cx="1267521" cy="742044"/>
      </dsp:txXfrm>
    </dsp:sp>
    <dsp:sp modelId="{E9048A5E-4108-4A0B-9189-D5A8D3C7A658}">
      <dsp:nvSpPr>
        <dsp:cNvPr id="0" name=""/>
        <dsp:cNvSpPr/>
      </dsp:nvSpPr>
      <dsp:spPr>
        <a:xfrm>
          <a:off x="5110646" y="426098"/>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10646" y="491257"/>
        <a:ext cx="194952" cy="195478"/>
      </dsp:txXfrm>
    </dsp:sp>
    <dsp:sp modelId="{3967C9FF-6B30-4393-831F-9A2CD5EE33EB}">
      <dsp:nvSpPr>
        <dsp:cNvPr id="0" name=""/>
        <dsp:cNvSpPr/>
      </dsp:nvSpPr>
      <dsp:spPr>
        <a:xfrm>
          <a:off x="5520519" y="194888"/>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Exam Desk Initial Review and First Email Sent to Applicant</a:t>
          </a:r>
        </a:p>
      </dsp:txBody>
      <dsp:txXfrm>
        <a:off x="5543605" y="217974"/>
        <a:ext cx="1267521" cy="742044"/>
      </dsp:txXfrm>
    </dsp:sp>
    <dsp:sp modelId="{79699613-8C09-4291-9306-0A64FAC41E99}">
      <dsp:nvSpPr>
        <dsp:cNvPr id="0" name=""/>
        <dsp:cNvSpPr/>
      </dsp:nvSpPr>
      <dsp:spPr>
        <a:xfrm rot="5400000">
          <a:off x="6038114" y="1075063"/>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6079627" y="1098710"/>
        <a:ext cx="195478" cy="194952"/>
      </dsp:txXfrm>
    </dsp:sp>
    <dsp:sp modelId="{6A711242-CAD9-4EA9-94CF-350856B1F93C}">
      <dsp:nvSpPr>
        <dsp:cNvPr id="0" name=""/>
        <dsp:cNvSpPr/>
      </dsp:nvSpPr>
      <dsp:spPr>
        <a:xfrm>
          <a:off x="5520519" y="1508582"/>
          <a:ext cx="1313693" cy="78821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COC or Official Transcripts Received</a:t>
          </a:r>
        </a:p>
      </dsp:txBody>
      <dsp:txXfrm>
        <a:off x="5543605" y="1531668"/>
        <a:ext cx="1267521" cy="742044"/>
      </dsp:txXfrm>
    </dsp:sp>
    <dsp:sp modelId="{CEB056D8-0A72-4A9E-B1DC-BBC112CD1864}">
      <dsp:nvSpPr>
        <dsp:cNvPr id="0" name=""/>
        <dsp:cNvSpPr/>
      </dsp:nvSpPr>
      <dsp:spPr>
        <a:xfrm rot="10800000">
          <a:off x="5126411" y="1739792"/>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209962" y="1804951"/>
        <a:ext cx="194952" cy="195478"/>
      </dsp:txXfrm>
    </dsp:sp>
    <dsp:sp modelId="{6BD404F6-0528-4FAB-A209-2D773B7D31D1}">
      <dsp:nvSpPr>
        <dsp:cNvPr id="0" name=""/>
        <dsp:cNvSpPr/>
      </dsp:nvSpPr>
      <dsp:spPr>
        <a:xfrm>
          <a:off x="3681347" y="1508582"/>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WABON Grants Testing Eligibility in Pearson Vue</a:t>
          </a:r>
        </a:p>
      </dsp:txBody>
      <dsp:txXfrm>
        <a:off x="3704433" y="1531668"/>
        <a:ext cx="1267521" cy="742044"/>
      </dsp:txXfrm>
    </dsp:sp>
    <dsp:sp modelId="{BA15A502-2F73-4115-8C8E-467175ABC4E2}">
      <dsp:nvSpPr>
        <dsp:cNvPr id="0" name=""/>
        <dsp:cNvSpPr/>
      </dsp:nvSpPr>
      <dsp:spPr>
        <a:xfrm rot="10800000">
          <a:off x="3287239" y="1739792"/>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370790" y="1804951"/>
        <a:ext cx="194952" cy="195478"/>
      </dsp:txXfrm>
    </dsp:sp>
    <dsp:sp modelId="{7D5D4391-6D40-4958-B85F-BC5B786F0175}">
      <dsp:nvSpPr>
        <dsp:cNvPr id="0" name=""/>
        <dsp:cNvSpPr/>
      </dsp:nvSpPr>
      <dsp:spPr>
        <a:xfrm>
          <a:off x="1842176" y="1508582"/>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Pearson Vue sends ATT via Email to Applicant</a:t>
          </a:r>
        </a:p>
      </dsp:txBody>
      <dsp:txXfrm>
        <a:off x="1865262" y="1531668"/>
        <a:ext cx="1267521" cy="742044"/>
      </dsp:txXfrm>
    </dsp:sp>
    <dsp:sp modelId="{A4F7CB71-90B6-4B4F-8FB5-3285E8DC8714}">
      <dsp:nvSpPr>
        <dsp:cNvPr id="0" name=""/>
        <dsp:cNvSpPr/>
      </dsp:nvSpPr>
      <dsp:spPr>
        <a:xfrm rot="10800000">
          <a:off x="1448068" y="1739792"/>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531619" y="1804951"/>
        <a:ext cx="194952" cy="195478"/>
      </dsp:txXfrm>
    </dsp:sp>
    <dsp:sp modelId="{6FC779E3-9739-4E6A-B3C9-BD7A0CDE1C50}">
      <dsp:nvSpPr>
        <dsp:cNvPr id="0" name=""/>
        <dsp:cNvSpPr/>
      </dsp:nvSpPr>
      <dsp:spPr>
        <a:xfrm>
          <a:off x="3004" y="1508582"/>
          <a:ext cx="1313693" cy="78821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Applicant Schedules the NCLEX</a:t>
          </a:r>
        </a:p>
      </dsp:txBody>
      <dsp:txXfrm>
        <a:off x="26090" y="1531668"/>
        <a:ext cx="1267521" cy="742044"/>
      </dsp:txXfrm>
    </dsp:sp>
    <dsp:sp modelId="{81CBCA37-4FF3-4A7E-BF09-E50663F2DEC6}">
      <dsp:nvSpPr>
        <dsp:cNvPr id="0" name=""/>
        <dsp:cNvSpPr/>
      </dsp:nvSpPr>
      <dsp:spPr>
        <a:xfrm rot="5400000">
          <a:off x="520600" y="2388757"/>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562113" y="2412404"/>
        <a:ext cx="195478" cy="194952"/>
      </dsp:txXfrm>
    </dsp:sp>
    <dsp:sp modelId="{1C74A797-7B1F-4A13-B3C1-94C4A8E9A1D3}">
      <dsp:nvSpPr>
        <dsp:cNvPr id="0" name=""/>
        <dsp:cNvSpPr/>
      </dsp:nvSpPr>
      <dsp:spPr>
        <a:xfrm>
          <a:off x="3004" y="2822276"/>
          <a:ext cx="1313693" cy="78821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Applicant Sits for the NCLEX</a:t>
          </a:r>
        </a:p>
      </dsp:txBody>
      <dsp:txXfrm>
        <a:off x="26090" y="2845362"/>
        <a:ext cx="1267521" cy="742044"/>
      </dsp:txXfrm>
    </dsp:sp>
    <dsp:sp modelId="{CEA52B6A-A9A3-4370-8D57-B3BB1C27406B}">
      <dsp:nvSpPr>
        <dsp:cNvPr id="0" name=""/>
        <dsp:cNvSpPr/>
      </dsp:nvSpPr>
      <dsp:spPr>
        <a:xfrm>
          <a:off x="1432303" y="3053486"/>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432303" y="3118645"/>
        <a:ext cx="194952" cy="195478"/>
      </dsp:txXfrm>
    </dsp:sp>
    <dsp:sp modelId="{EE713106-0E04-4158-B8D4-85D931631BA1}">
      <dsp:nvSpPr>
        <dsp:cNvPr id="0" name=""/>
        <dsp:cNvSpPr/>
      </dsp:nvSpPr>
      <dsp:spPr>
        <a:xfrm>
          <a:off x="1842176" y="2822276"/>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WABON Pulls Pass/Fail Scores from Pearson Vue</a:t>
          </a:r>
        </a:p>
      </dsp:txBody>
      <dsp:txXfrm>
        <a:off x="1865262" y="2845362"/>
        <a:ext cx="1267521" cy="742044"/>
      </dsp:txXfrm>
    </dsp:sp>
    <dsp:sp modelId="{A8C529C3-4713-4F00-B9CB-257DCAE32718}">
      <dsp:nvSpPr>
        <dsp:cNvPr id="0" name=""/>
        <dsp:cNvSpPr/>
      </dsp:nvSpPr>
      <dsp:spPr>
        <a:xfrm>
          <a:off x="3271475" y="3053486"/>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71475" y="3118645"/>
        <a:ext cx="194952" cy="195478"/>
      </dsp:txXfrm>
    </dsp:sp>
    <dsp:sp modelId="{BF5C1EA4-9A5E-4BDD-BE01-01F3338E4BE8}">
      <dsp:nvSpPr>
        <dsp:cNvPr id="0" name=""/>
        <dsp:cNvSpPr/>
      </dsp:nvSpPr>
      <dsp:spPr>
        <a:xfrm>
          <a:off x="3681347" y="2822276"/>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Pass-</a:t>
          </a:r>
          <a:r>
            <a:rPr lang="en-US" sz="1100" kern="1200" dirty="0"/>
            <a:t> Complete Application Sent to Final Approval</a:t>
          </a:r>
        </a:p>
      </dsp:txBody>
      <dsp:txXfrm>
        <a:off x="3704433" y="2845362"/>
        <a:ext cx="1267521" cy="742044"/>
      </dsp:txXfrm>
    </dsp:sp>
    <dsp:sp modelId="{B0232C6C-C21A-427B-9080-B592519AC96B}">
      <dsp:nvSpPr>
        <dsp:cNvPr id="0" name=""/>
        <dsp:cNvSpPr/>
      </dsp:nvSpPr>
      <dsp:spPr>
        <a:xfrm>
          <a:off x="5110646" y="3053486"/>
          <a:ext cx="278503" cy="325796"/>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10646" y="3118645"/>
        <a:ext cx="194952" cy="195478"/>
      </dsp:txXfrm>
    </dsp:sp>
    <dsp:sp modelId="{9F56E92C-56E8-4624-A7E8-DFC6783FF0CD}">
      <dsp:nvSpPr>
        <dsp:cNvPr id="0" name=""/>
        <dsp:cNvSpPr/>
      </dsp:nvSpPr>
      <dsp:spPr>
        <a:xfrm>
          <a:off x="5520519" y="2822276"/>
          <a:ext cx="1313693" cy="78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Application Reviewed and License Issued</a:t>
          </a:r>
        </a:p>
      </dsp:txBody>
      <dsp:txXfrm>
        <a:off x="5543605" y="2845362"/>
        <a:ext cx="1267521" cy="7420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FCB1EE-2BEC-488D-BFFA-AAD7DB36B65D}" type="datetimeFigureOut">
              <a:rPr lang="en-US" smtClean="0"/>
              <a:t>5/6/2025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AE80EB-E534-444C-9847-504A6B1C86D8}" type="slidenum">
              <a:rPr lang="en-US" smtClean="0"/>
              <a:t>‹#›</a:t>
            </a:fld>
            <a:endParaRPr lang="en-US" dirty="0"/>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67E38-3A4A-4F40-8FC3-E34E8B562FD6}" type="datetimeFigureOut">
              <a:rPr lang="en-US" smtClean="0"/>
              <a:t>5/6/2025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4FE9C-24EC-442B-850F-65B0BA925E10}" type="slidenum">
              <a:rPr lang="en-US" smtClean="0"/>
              <a:t>‹#›</a:t>
            </a:fld>
            <a:endParaRPr lang="en-US" dirty="0"/>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GREEN WA PRESENTATION TITLE SLIDE</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Presentation Title Box: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add text </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0" lvl="0" indent="0">
              <a:spcBef>
                <a:spcPts val="600"/>
              </a:spcBef>
              <a:buFont typeface="Arial" panose="020B0604020202020204" pitchFamily="34" charset="0"/>
              <a:buNone/>
            </a:pPr>
            <a:r>
              <a:rPr lang="en-US" sz="1200" b="1" kern="1200" dirty="0">
                <a:solidFill>
                  <a:schemeClr val="tx1"/>
                </a:solidFill>
                <a:effectLst/>
                <a:latin typeface="+mn-lt"/>
                <a:ea typeface="+mn-ea"/>
                <a:cs typeface="+mn-cs"/>
              </a:rPr>
              <a:t>Washington State Department of Health Box:</a:t>
            </a:r>
          </a:p>
          <a:p>
            <a:pPr marL="628650" lvl="1" indent="-171450">
              <a:spcBef>
                <a:spcPts val="600"/>
              </a:spcBef>
              <a:buFont typeface="Arial" panose="020B0604020202020204" pitchFamily="34" charset="0"/>
              <a:buChar char="•"/>
            </a:pPr>
            <a:r>
              <a:rPr lang="en-US" sz="1200" kern="1200" dirty="0">
                <a:solidFill>
                  <a:schemeClr val="tx1"/>
                </a:solidFill>
                <a:effectLst/>
                <a:latin typeface="+mn-lt"/>
                <a:ea typeface="+mn-ea"/>
                <a:cs typeface="+mn-cs"/>
              </a:rPr>
              <a:t>just add program/office name or use as is</a:t>
            </a:r>
          </a:p>
          <a:p>
            <a:pPr marL="171450" lvl="0" indent="-171450">
              <a:spcBef>
                <a:spcPts val="600"/>
              </a:spcBef>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If titles/text are lengthy, </a:t>
            </a:r>
            <a:r>
              <a:rPr lang="en-US" sz="1200" b="1" kern="1200" dirty="0">
                <a:solidFill>
                  <a:schemeClr val="tx1"/>
                </a:solidFill>
                <a:effectLst/>
                <a:latin typeface="+mn-lt"/>
                <a:ea typeface="+mn-ea"/>
                <a:cs typeface="+mn-cs"/>
              </a:rPr>
              <a:t>boxes can be adjusted by dragging</a:t>
            </a:r>
            <a:r>
              <a:rPr lang="en-US" sz="1200" b="1" kern="1200" baseline="0" dirty="0">
                <a:solidFill>
                  <a:schemeClr val="tx1"/>
                </a:solidFill>
                <a:effectLst/>
                <a:latin typeface="+mn-lt"/>
                <a:ea typeface="+mn-ea"/>
                <a:cs typeface="+mn-cs"/>
              </a:rPr>
              <a:t>/stretching them </a:t>
            </a:r>
            <a:r>
              <a:rPr lang="en-US" sz="1200" b="1" kern="1200" dirty="0">
                <a:solidFill>
                  <a:schemeClr val="tx1"/>
                </a:solidFill>
                <a:effectLst/>
                <a:latin typeface="+mn-lt"/>
                <a:ea typeface="+mn-ea"/>
                <a:cs typeface="+mn-cs"/>
              </a:rPr>
              <a:t>for best visual appeal </a:t>
            </a:r>
            <a:endParaRPr lang="en-US" b="1" dirty="0"/>
          </a:p>
        </p:txBody>
      </p:sp>
      <p:sp>
        <p:nvSpPr>
          <p:cNvPr id="4" name="Slide Number Placeholder 3"/>
          <p:cNvSpPr>
            <a:spLocks noGrp="1"/>
          </p:cNvSpPr>
          <p:nvPr>
            <p:ph type="sldNum" sz="quarter" idx="10"/>
          </p:nvPr>
        </p:nvSpPr>
        <p:spPr/>
        <p:txBody>
          <a:bodyPr/>
          <a:lstStyle/>
          <a:p>
            <a:fld id="{7204FE9C-24EC-442B-850F-65B0BA925E10}" type="slidenum">
              <a:rPr lang="en-US" smtClean="0"/>
              <a:t>1</a:t>
            </a:fld>
            <a:endParaRPr lang="en-US" dirty="0"/>
          </a:p>
        </p:txBody>
      </p:sp>
    </p:spTree>
    <p:extLst>
      <p:ext uri="{BB962C8B-B14F-4D97-AF65-F5344CB8AC3E}">
        <p14:creationId xmlns:p14="http://schemas.microsoft.com/office/powerpoint/2010/main" val="53433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22</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RNs exhibiting a pass rate of 91% on the initial attempt in the first 60 days after education and PNs displaying a pass rate of 92% in the first 90 days </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23</a:t>
            </a:fld>
            <a:endParaRPr lang="en-US" dirty="0"/>
          </a:p>
        </p:txBody>
      </p:sp>
    </p:spTree>
    <p:extLst>
      <p:ext uri="{BB962C8B-B14F-4D97-AF65-F5344CB8AC3E}">
        <p14:creationId xmlns:p14="http://schemas.microsoft.com/office/powerpoint/2010/main" val="335843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24</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25</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26</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27</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ICON LIST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Icon List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Yellow Icon Circles: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place white (preferably)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black icons with clear background inside the blue circles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obtain</a:t>
            </a:r>
            <a:r>
              <a:rPr lang="en-US" sz="1200" kern="1200" baseline="0" dirty="0">
                <a:solidFill>
                  <a:schemeClr val="tx1"/>
                </a:solidFill>
                <a:effectLst/>
                <a:latin typeface="+mn-lt"/>
                <a:ea typeface="+mn-ea"/>
                <a:cs typeface="+mn-cs"/>
              </a:rPr>
              <a:t> good quality icons, visit the </a:t>
            </a:r>
            <a:r>
              <a:rPr lang="en-US" sz="1200" u="none" kern="1200" baseline="0" dirty="0">
                <a:solidFill>
                  <a:srgbClr val="57B6AF"/>
                </a:solidFill>
                <a:effectLst/>
                <a:latin typeface="+mn-lt"/>
                <a:ea typeface="+mn-ea"/>
                <a:cs typeface="+mn-cs"/>
              </a:rPr>
              <a:t>DOH Photo Library (SharePoint, Center for Public Affairs, under Strategic Communications)</a:t>
            </a:r>
            <a:endParaRPr lang="en-US" sz="1200" u="sng" kern="1200" dirty="0">
              <a:solidFill>
                <a:srgbClr val="57B6AF"/>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Boxes:</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Additional Text Boxes: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add text</a:t>
            </a:r>
          </a:p>
        </p:txBody>
      </p:sp>
      <p:sp>
        <p:nvSpPr>
          <p:cNvPr id="4" name="Slide Number Placeholder 3"/>
          <p:cNvSpPr>
            <a:spLocks noGrp="1"/>
          </p:cNvSpPr>
          <p:nvPr>
            <p:ph type="sldNum" sz="quarter" idx="10"/>
          </p:nvPr>
        </p:nvSpPr>
        <p:spPr/>
        <p:txBody>
          <a:bodyPr/>
          <a:lstStyle/>
          <a:p>
            <a:fld id="{7204FE9C-24EC-442B-850F-65B0BA925E10}" type="slidenum">
              <a:rPr lang="en-US" smtClean="0"/>
              <a:t>28</a:t>
            </a:fld>
            <a:endParaRPr lang="en-US" dirty="0"/>
          </a:p>
        </p:txBody>
      </p:sp>
    </p:spTree>
    <p:extLst>
      <p:ext uri="{BB962C8B-B14F-4D97-AF65-F5344CB8AC3E}">
        <p14:creationId xmlns:p14="http://schemas.microsoft.com/office/powerpoint/2010/main" val="232608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30</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CONTACT SLIDE 1</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Contact 1 Box Box: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add text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Photo Box: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lick on the icon in the middle of the box to insert photo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photo will automatically size to fit the square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photo size can also be adjusted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Name/Title/Program Boxes:</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 add text</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Web Address Box:</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 web address or use</a:t>
            </a:r>
            <a:r>
              <a:rPr lang="en-US" sz="1200" kern="1200" baseline="0" dirty="0">
                <a:solidFill>
                  <a:schemeClr val="tx1"/>
                </a:solidFill>
                <a:effectLst/>
                <a:latin typeface="+mn-lt"/>
                <a:ea typeface="+mn-ea"/>
                <a:cs typeface="+mn-cs"/>
              </a:rPr>
              <a:t> as is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Social Media Icons: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these images are not editable or linkable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only denote DOH’s presence in these platforms</a:t>
            </a:r>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32</a:t>
            </a:fld>
            <a:endParaRPr lang="en-US" dirty="0"/>
          </a:p>
        </p:txBody>
      </p:sp>
    </p:spTree>
    <p:extLst>
      <p:ext uri="{BB962C8B-B14F-4D97-AF65-F5344CB8AC3E}">
        <p14:creationId xmlns:p14="http://schemas.microsoft.com/office/powerpoint/2010/main" val="313260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QUESTIONS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Questions</a:t>
            </a:r>
            <a:r>
              <a:rPr lang="en-US" sz="1200" b="1" kern="1200" baseline="0" dirty="0">
                <a:solidFill>
                  <a:schemeClr val="tx1"/>
                </a:solidFill>
                <a:effectLst/>
                <a:latin typeface="+mn-lt"/>
                <a:ea typeface="+mn-ea"/>
                <a:cs typeface="+mn-cs"/>
              </a:rPr>
              <a:t> Box</a:t>
            </a:r>
            <a:r>
              <a:rPr lang="en-US" sz="1200" b="1" kern="1200" dirty="0">
                <a:solidFill>
                  <a:schemeClr val="tx1"/>
                </a:solidFill>
                <a:effectLst/>
                <a:latin typeface="+mn-lt"/>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add text or 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is</a:t>
            </a:r>
          </a:p>
        </p:txBody>
      </p:sp>
      <p:sp>
        <p:nvSpPr>
          <p:cNvPr id="4" name="Slide Number Placeholder 3"/>
          <p:cNvSpPr>
            <a:spLocks noGrp="1"/>
          </p:cNvSpPr>
          <p:nvPr>
            <p:ph type="sldNum" sz="quarter" idx="10"/>
          </p:nvPr>
        </p:nvSpPr>
        <p:spPr/>
        <p:txBody>
          <a:bodyPr/>
          <a:lstStyle/>
          <a:p>
            <a:fld id="{7204FE9C-24EC-442B-850F-65B0BA925E10}" type="slidenum">
              <a:rPr lang="en-US" smtClean="0"/>
              <a:t>33</a:t>
            </a:fld>
            <a:endParaRPr lang="en-US" dirty="0"/>
          </a:p>
        </p:txBody>
      </p:sp>
    </p:spTree>
    <p:extLst>
      <p:ext uri="{BB962C8B-B14F-4D97-AF65-F5344CB8AC3E}">
        <p14:creationId xmlns:p14="http://schemas.microsoft.com/office/powerpoint/2010/main" val="372407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6</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END SLIDE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Insert this slide at the end of the presentation.</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It is not editable.</a:t>
            </a:r>
          </a:p>
        </p:txBody>
      </p:sp>
      <p:sp>
        <p:nvSpPr>
          <p:cNvPr id="4" name="Slide Number Placeholder 3"/>
          <p:cNvSpPr>
            <a:spLocks noGrp="1"/>
          </p:cNvSpPr>
          <p:nvPr>
            <p:ph type="sldNum" sz="quarter" idx="10"/>
          </p:nvPr>
        </p:nvSpPr>
        <p:spPr/>
        <p:txBody>
          <a:bodyPr/>
          <a:lstStyle/>
          <a:p>
            <a:fld id="{7204FE9C-24EC-442B-850F-65B0BA925E10}" type="slidenum">
              <a:rPr lang="en-US" smtClean="0"/>
              <a:t>34</a:t>
            </a:fld>
            <a:endParaRPr lang="en-US" dirty="0"/>
          </a:p>
        </p:txBody>
      </p:sp>
    </p:spTree>
    <p:extLst>
      <p:ext uri="{BB962C8B-B14F-4D97-AF65-F5344CB8AC3E}">
        <p14:creationId xmlns:p14="http://schemas.microsoft.com/office/powerpoint/2010/main" val="364369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8</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IPAD FOR LARGE SCREENSHOTS</a:t>
            </a:r>
            <a:endParaRPr lang="en-US" sz="1200" kern="1200" dirty="0">
              <a:solidFill>
                <a:schemeClr val="tx1"/>
              </a:solidFill>
              <a:effectLst/>
              <a:latin typeface="+mn-lt"/>
              <a:ea typeface="+mn-ea"/>
              <a:cs typeface="+mn-cs"/>
            </a:endParaRP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Photo Box inside iPad</a:t>
            </a:r>
            <a:r>
              <a:rPr lang="en-US" sz="1200" b="1" kern="1200" baseline="0" dirty="0">
                <a:solidFill>
                  <a:schemeClr val="tx1"/>
                </a:solidFill>
                <a:effectLst/>
                <a:latin typeface="+mn-lt"/>
                <a:ea typeface="+mn-ea"/>
                <a:cs typeface="+mn-cs"/>
              </a:rPr>
              <a:t> Screen</a:t>
            </a:r>
            <a:r>
              <a:rPr lang="en-US" sz="1200" b="1"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 the icon in the middle of the box to insert photo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photo will automatically size to fit the designated area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photo size can also be adjusted</a:t>
            </a:r>
          </a:p>
        </p:txBody>
      </p:sp>
      <p:sp>
        <p:nvSpPr>
          <p:cNvPr id="4" name="Slide Number Placeholder 3"/>
          <p:cNvSpPr>
            <a:spLocks noGrp="1"/>
          </p:cNvSpPr>
          <p:nvPr>
            <p:ph type="sldNum" sz="quarter" idx="10"/>
          </p:nvPr>
        </p:nvSpPr>
        <p:spPr/>
        <p:txBody>
          <a:bodyPr/>
          <a:lstStyle/>
          <a:p>
            <a:fld id="{7204FE9C-24EC-442B-850F-65B0BA925E10}" type="slidenum">
              <a:rPr lang="en-US" smtClean="0"/>
              <a:t>9</a:t>
            </a:fld>
            <a:endParaRPr lang="en-US" dirty="0"/>
          </a:p>
        </p:txBody>
      </p:sp>
    </p:spTree>
    <p:extLst>
      <p:ext uri="{BB962C8B-B14F-4D97-AF65-F5344CB8AC3E}">
        <p14:creationId xmlns:p14="http://schemas.microsoft.com/office/powerpoint/2010/main" val="252087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10</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11</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12</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16</a:t>
            </a:fld>
            <a:endParaRPr lang="en-US" dirty="0"/>
          </a:p>
        </p:txBody>
      </p:sp>
    </p:spTree>
    <p:extLst>
      <p:ext uri="{BB962C8B-B14F-4D97-AF65-F5344CB8AC3E}">
        <p14:creationId xmlns:p14="http://schemas.microsoft.com/office/powerpoint/2010/main" val="404184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TITLE &amp; CONTENT</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Quick</a:t>
            </a:r>
            <a:r>
              <a:rPr lang="en-US" sz="1200" b="1" u="sng" kern="1200" baseline="0" dirty="0">
                <a:solidFill>
                  <a:schemeClr val="tx1"/>
                </a:solidFill>
                <a:effectLst/>
                <a:latin typeface="+mn-lt"/>
                <a:ea typeface="+mn-ea"/>
                <a:cs typeface="+mn-cs"/>
              </a:rPr>
              <a:t> Help Tips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Text Box:</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just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add text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More text boxes can be added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needed</a:t>
            </a:r>
            <a:endParaRPr lang="en-US" dirty="0"/>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21</a:t>
            </a:fld>
            <a:endParaRPr lang="en-US" dirty="0"/>
          </a:p>
        </p:txBody>
      </p:sp>
    </p:spTree>
    <p:extLst>
      <p:ext uri="{BB962C8B-B14F-4D97-AF65-F5344CB8AC3E}">
        <p14:creationId xmlns:p14="http://schemas.microsoft.com/office/powerpoint/2010/main" val="4041843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507" y="4957832"/>
            <a:ext cx="1023486" cy="1360159"/>
          </a:xfrm>
          <a:prstGeom prst="rect">
            <a:avLst/>
          </a:prstGeom>
        </p:spPr>
      </p:pic>
      <p:sp>
        <p:nvSpPr>
          <p:cNvPr id="13" name="Text Placeholder 9"/>
          <p:cNvSpPr>
            <a:spLocks noGrp="1"/>
          </p:cNvSpPr>
          <p:nvPr>
            <p:ph type="body" sz="quarter" idx="10" hasCustomPrompt="1"/>
          </p:nvPr>
        </p:nvSpPr>
        <p:spPr>
          <a:xfrm>
            <a:off x="2799978"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9978"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b="24806"/>
          <a:stretch/>
        </p:blipFill>
        <p:spPr>
          <a:xfrm>
            <a:off x="0" y="0"/>
            <a:ext cx="9144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261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103883"/>
            <a:ext cx="2473325" cy="2487612"/>
          </a:xfrm>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1817688" y="2103883"/>
            <a:ext cx="2484437" cy="2487612"/>
          </a:xfrm>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8313" y="677872"/>
            <a:ext cx="9144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Subtitle 2</a:t>
            </a:r>
          </a:p>
        </p:txBody>
      </p:sp>
      <p:sp>
        <p:nvSpPr>
          <p:cNvPr id="16" name="Text Placeholder 15"/>
          <p:cNvSpPr>
            <a:spLocks noGrp="1"/>
          </p:cNvSpPr>
          <p:nvPr>
            <p:ph type="body" sz="quarter" idx="12" hasCustomPrompt="1"/>
          </p:nvPr>
        </p:nvSpPr>
        <p:spPr>
          <a:xfrm>
            <a:off x="-8313" y="1248908"/>
            <a:ext cx="9143999" cy="304800"/>
          </a:xfrm>
        </p:spPr>
        <p:txBody>
          <a:bodyPr/>
          <a:lstStyle>
            <a:lvl1pPr marL="0" indent="0" algn="ctr">
              <a:buNone/>
              <a:defRPr sz="18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1817689" y="4832576"/>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901550" y="4830223"/>
            <a:ext cx="2487133" cy="412750"/>
          </a:xfrm>
        </p:spPr>
        <p:txBody>
          <a:bodyPr>
            <a:normAutofit/>
          </a:bodyPr>
          <a:lstStyle>
            <a:lvl1pPr marL="0" indent="0" algn="ctr">
              <a:buNone/>
              <a:defRPr sz="22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817688" y="5266174"/>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901551" y="5265980"/>
            <a:ext cx="2487132"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817688" y="5610138"/>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908129" y="5606642"/>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cxnSp>
        <p:nvCxnSpPr>
          <p:cNvPr id="17" name="Straight Connector 16"/>
          <p:cNvCxnSpPr/>
          <p:nvPr userDrawn="1"/>
        </p:nvCxnSpPr>
        <p:spPr>
          <a:xfrm flipV="1">
            <a:off x="4322814" y="1699836"/>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79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2628231"/>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3836" y="2625878"/>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792974" y="3061825"/>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83836" y="3061631"/>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792974" y="3412177"/>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3836" y="3408681"/>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 1</a:t>
            </a:r>
          </a:p>
        </p:txBody>
      </p:sp>
    </p:spTree>
    <p:extLst>
      <p:ext uri="{BB962C8B-B14F-4D97-AF65-F5344CB8AC3E}">
        <p14:creationId xmlns:p14="http://schemas.microsoft.com/office/powerpoint/2010/main" val="7480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512814" y="2628231"/>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3329356" y="2625878"/>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512814" y="3061825"/>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3329356" y="3061631"/>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512814" y="3412177"/>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3329356" y="3408681"/>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 2</a:t>
            </a:r>
          </a:p>
        </p:txBody>
      </p:sp>
      <p:sp>
        <p:nvSpPr>
          <p:cNvPr id="11" name="Text Placeholder 21"/>
          <p:cNvSpPr>
            <a:spLocks noGrp="1"/>
          </p:cNvSpPr>
          <p:nvPr>
            <p:ph type="body" sz="quarter" idx="22" hasCustomPrompt="1"/>
          </p:nvPr>
        </p:nvSpPr>
        <p:spPr>
          <a:xfrm>
            <a:off x="6110072" y="2625878"/>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12" name="Text Placeholder 24"/>
          <p:cNvSpPr>
            <a:spLocks noGrp="1"/>
          </p:cNvSpPr>
          <p:nvPr>
            <p:ph type="body" sz="quarter" idx="23" hasCustomPrompt="1"/>
          </p:nvPr>
        </p:nvSpPr>
        <p:spPr>
          <a:xfrm>
            <a:off x="6110072" y="3059472"/>
            <a:ext cx="2509151" cy="314335"/>
          </a:xfrm>
        </p:spPr>
        <p:txBody>
          <a:bodyPr/>
          <a:lstStyle>
            <a:lvl1pPr marL="0" indent="0" algn="ctr">
              <a:buNone/>
              <a:defRPr sz="2000" i="1">
                <a:solidFill>
                  <a:srgbClr val="404040"/>
                </a:solidFill>
              </a:defRPr>
            </a:lvl1pPr>
          </a:lstStyle>
          <a:p>
            <a:pPr lvl="0"/>
            <a:r>
              <a:rPr lang="en-US" dirty="0"/>
              <a:t>Title</a:t>
            </a:r>
          </a:p>
        </p:txBody>
      </p:sp>
      <p:sp>
        <p:nvSpPr>
          <p:cNvPr id="13" name="Text Placeholder 27"/>
          <p:cNvSpPr>
            <a:spLocks noGrp="1"/>
          </p:cNvSpPr>
          <p:nvPr>
            <p:ph type="body" sz="quarter" idx="24" hasCustomPrompt="1"/>
          </p:nvPr>
        </p:nvSpPr>
        <p:spPr>
          <a:xfrm>
            <a:off x="6110072" y="3409824"/>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1282364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4739028"/>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3836" y="4736675"/>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792974" y="5172622"/>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83836" y="5172428"/>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792974" y="5522974"/>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3836" y="5519478"/>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5" name="Picture Placeholder 19"/>
          <p:cNvSpPr>
            <a:spLocks noGrp="1"/>
          </p:cNvSpPr>
          <p:nvPr>
            <p:ph type="pic" sz="quarter" idx="14"/>
          </p:nvPr>
        </p:nvSpPr>
        <p:spPr>
          <a:xfrm>
            <a:off x="4883836" y="2010333"/>
            <a:ext cx="2473325" cy="2487612"/>
          </a:xfrm>
        </p:spPr>
        <p:txBody>
          <a:bodyPr/>
          <a:lstStyle>
            <a:lvl1pPr marL="0" indent="0">
              <a:buNone/>
              <a:defRPr/>
            </a:lvl1pPr>
          </a:lstStyle>
          <a:p>
            <a:r>
              <a:rPr lang="en-US" dirty="0"/>
              <a:t>Click icon to add picture</a:t>
            </a:r>
          </a:p>
        </p:txBody>
      </p:sp>
      <p:sp>
        <p:nvSpPr>
          <p:cNvPr id="46" name="Picture Placeholder 17"/>
          <p:cNvSpPr>
            <a:spLocks noGrp="1"/>
          </p:cNvSpPr>
          <p:nvPr>
            <p:ph type="pic" sz="quarter" idx="13"/>
          </p:nvPr>
        </p:nvSpPr>
        <p:spPr>
          <a:xfrm>
            <a:off x="1792974" y="2010333"/>
            <a:ext cx="2484437" cy="2487612"/>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a:t>
            </a:r>
          </a:p>
        </p:txBody>
      </p:sp>
    </p:spTree>
    <p:extLst>
      <p:ext uri="{BB962C8B-B14F-4D97-AF65-F5344CB8AC3E}">
        <p14:creationId xmlns:p14="http://schemas.microsoft.com/office/powerpoint/2010/main" val="203482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815173"/>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8313" y="2256440"/>
            <a:ext cx="9144000" cy="478522"/>
          </a:xfrm>
        </p:spPr>
        <p:txBody>
          <a:bodyPr>
            <a:noAutofit/>
          </a:bodyPr>
          <a:lstStyle>
            <a:lvl1pPr marL="0" indent="0" algn="ctr">
              <a:buNone/>
              <a:defRPr sz="3000">
                <a:solidFill>
                  <a:schemeClr val="tx1">
                    <a:lumMod val="75000"/>
                    <a:lumOff val="25000"/>
                  </a:schemeClr>
                </a:solidFill>
              </a:defRPr>
            </a:lvl1pPr>
          </a:lstStyle>
          <a:p>
            <a:pPr lvl="0"/>
            <a:r>
              <a:rPr lang="en-US" dirty="0"/>
              <a:t>Section Divider</a:t>
            </a:r>
          </a:p>
        </p:txBody>
      </p:sp>
      <p:sp>
        <p:nvSpPr>
          <p:cNvPr id="6" name="Text Placeholder 9"/>
          <p:cNvSpPr>
            <a:spLocks noGrp="1"/>
          </p:cNvSpPr>
          <p:nvPr>
            <p:ph type="body" sz="quarter" idx="12" hasCustomPrompt="1"/>
          </p:nvPr>
        </p:nvSpPr>
        <p:spPr>
          <a:xfrm>
            <a:off x="-1" y="3229980"/>
            <a:ext cx="9135687"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a:t>Chapter title</a:t>
            </a:r>
          </a:p>
        </p:txBody>
      </p:sp>
    </p:spTree>
    <p:extLst>
      <p:ext uri="{BB962C8B-B14F-4D97-AF65-F5344CB8AC3E}">
        <p14:creationId xmlns:p14="http://schemas.microsoft.com/office/powerpoint/2010/main" val="184634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Title</a:t>
            </a:r>
          </a:p>
        </p:txBody>
      </p:sp>
      <p:cxnSp>
        <p:nvCxnSpPr>
          <p:cNvPr id="8" name="Straight Connector 7"/>
          <p:cNvCxnSpPr/>
          <p:nvPr userDrawn="1"/>
        </p:nvCxnSpPr>
        <p:spPr>
          <a:xfrm>
            <a:off x="729276" y="1245379"/>
            <a:ext cx="7737088" cy="3757"/>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2384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4866115"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Unordered List 1</a:t>
            </a:r>
          </a:p>
        </p:txBody>
      </p:sp>
      <p:sp>
        <p:nvSpPr>
          <p:cNvPr id="20" name="Text Placeholder 19"/>
          <p:cNvSpPr>
            <a:spLocks noGrp="1"/>
          </p:cNvSpPr>
          <p:nvPr userDrawn="1">
            <p:ph type="body" sz="quarter" idx="22" hasCustomPrompt="1"/>
          </p:nvPr>
        </p:nvSpPr>
        <p:spPr>
          <a:xfrm>
            <a:off x="1313789" y="2106227"/>
            <a:ext cx="3008973" cy="373362"/>
          </a:xfrm>
        </p:spPr>
        <p:txBody>
          <a:bodyPr>
            <a:normAutofit/>
          </a:bodyPr>
          <a:lstStyle>
            <a:lvl1pPr marL="0" indent="0">
              <a:buNone/>
              <a:defRPr sz="2000" b="1">
                <a:solidFill>
                  <a:schemeClr val="tx1">
                    <a:lumMod val="75000"/>
                    <a:lumOff val="25000"/>
                  </a:schemeClr>
                </a:solidFill>
              </a:defRPr>
            </a:lvl1pPr>
          </a:lstStyle>
          <a:p>
            <a:pPr lvl="0"/>
            <a:r>
              <a:rPr lang="en-US" dirty="0"/>
              <a:t>Text…</a:t>
            </a:r>
          </a:p>
        </p:txBody>
      </p:sp>
      <p:sp>
        <p:nvSpPr>
          <p:cNvPr id="21" name="Text Placeholder 19"/>
          <p:cNvSpPr>
            <a:spLocks noGrp="1"/>
          </p:cNvSpPr>
          <p:nvPr userDrawn="1">
            <p:ph type="body" sz="quarter" idx="23" hasCustomPrompt="1"/>
          </p:nvPr>
        </p:nvSpPr>
        <p:spPr>
          <a:xfrm>
            <a:off x="5338965" y="2106227"/>
            <a:ext cx="3008973" cy="373362"/>
          </a:xfrm>
        </p:spPr>
        <p:txBody>
          <a:bodyPr>
            <a:normAutofit/>
          </a:bodyPr>
          <a:lstStyle>
            <a:lvl1pPr marL="0" indent="0">
              <a:buNone/>
              <a:defRPr sz="2000" b="1">
                <a:solidFill>
                  <a:schemeClr val="tx1">
                    <a:lumMod val="75000"/>
                    <a:lumOff val="25000"/>
                  </a:schemeClr>
                </a:solidFill>
              </a:defRPr>
            </a:lvl1pPr>
          </a:lstStyle>
          <a:p>
            <a:pPr lvl="0"/>
            <a:r>
              <a:rPr lang="en-US" dirty="0"/>
              <a:t>Text…</a:t>
            </a:r>
          </a:p>
        </p:txBody>
      </p:sp>
      <p:sp>
        <p:nvSpPr>
          <p:cNvPr id="23" name="Text Placeholder 22"/>
          <p:cNvSpPr>
            <a:spLocks noGrp="1"/>
          </p:cNvSpPr>
          <p:nvPr userDrawn="1">
            <p:ph type="body" sz="quarter" idx="24" hasCustomPrompt="1"/>
          </p:nvPr>
        </p:nvSpPr>
        <p:spPr>
          <a:xfrm>
            <a:off x="1314450" y="2480364"/>
            <a:ext cx="3008313"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5339625" y="2486904"/>
            <a:ext cx="3008313"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0881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a:t>Unordered List 2</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740595"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3452408"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6162293" y="2078051"/>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208946" y="2097854"/>
            <a:ext cx="17907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932027" y="2097854"/>
            <a:ext cx="17907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635473" y="2097854"/>
            <a:ext cx="17907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08946" y="2474230"/>
            <a:ext cx="17907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931894" y="2474230"/>
            <a:ext cx="17907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635033" y="2474230"/>
            <a:ext cx="17907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2205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583956" y="1487830"/>
            <a:ext cx="8005866" cy="5082228"/>
            <a:chOff x="892593" y="1460430"/>
            <a:chExt cx="8005866" cy="5082228"/>
          </a:xfrm>
        </p:grpSpPr>
        <p:sp>
          <p:nvSpPr>
            <p:cNvPr id="16" name="TextBox 15"/>
            <p:cNvSpPr txBox="1"/>
            <p:nvPr/>
          </p:nvSpPr>
          <p:spPr>
            <a:xfrm>
              <a:off x="4082659" y="4080445"/>
              <a:ext cx="2332018" cy="24622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Strategy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Through collaborations and partnerships, we</a:t>
              </a:r>
            </a:p>
            <a:p>
              <a:pPr>
                <a:spcBef>
                  <a:spcPts val="0"/>
                </a:spcBef>
              </a:pPr>
              <a:r>
                <a:rPr lang="en-US" sz="1400" kern="1200" dirty="0">
                  <a:solidFill>
                    <a:schemeClr val="tx1">
                      <a:lumMod val="75000"/>
                      <a:lumOff val="25000"/>
                    </a:schemeClr>
                  </a:solidFill>
                  <a:latin typeface="Century Gothic" panose="020B0502020202020204" pitchFamily="34" charset="0"/>
                  <a:ea typeface="+mn-ea"/>
                  <a:cs typeface="+mn-cs"/>
                </a:rPr>
                <a:t>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73893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Mission</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The Department of Health works with others to protect and improve the health of all people in Washington.</a:t>
              </a:r>
            </a:p>
          </p:txBody>
        </p:sp>
        <p:sp>
          <p:nvSpPr>
            <p:cNvPr id="21" name="TextBox 20"/>
            <p:cNvSpPr txBox="1"/>
            <p:nvPr/>
          </p:nvSpPr>
          <p:spPr>
            <a:xfrm>
              <a:off x="1357926" y="4081738"/>
              <a:ext cx="2116475" cy="173893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Vision</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446330"/>
              <a:chOff x="846099" y="1909880"/>
              <a:chExt cx="8005866" cy="2446330"/>
            </a:xfrm>
          </p:grpSpPr>
          <p:sp>
            <p:nvSpPr>
              <p:cNvPr id="32" name="TextBox 31"/>
              <p:cNvSpPr txBox="1"/>
              <p:nvPr/>
            </p:nvSpPr>
            <p:spPr>
              <a:xfrm>
                <a:off x="1313790" y="2032497"/>
                <a:ext cx="1792023" cy="23237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What We Do</a:t>
                </a:r>
              </a:p>
              <a:p>
                <a:pPr>
                  <a:spcBef>
                    <a:spcPts val="600"/>
                  </a:spcBef>
                </a:pPr>
                <a:r>
                  <a:rPr lang="en-US" sz="1400" dirty="0">
                    <a:solidFill>
                      <a:schemeClr val="tx1">
                        <a:lumMod val="75000"/>
                        <a:lumOff val="25000"/>
                      </a:schemeClr>
                    </a:solidFill>
                    <a:latin typeface="Century Gothic" panose="020B0502020202020204" pitchFamily="34" charset="0"/>
                  </a:rPr>
                  <a:t>Ensure public safety</a:t>
                </a:r>
              </a:p>
              <a:p>
                <a:pPr>
                  <a:spcBef>
                    <a:spcPts val="600"/>
                  </a:spcBef>
                </a:pPr>
                <a:r>
                  <a:rPr lang="en-US" sz="1400" dirty="0">
                    <a:solidFill>
                      <a:schemeClr val="tx1">
                        <a:lumMod val="75000"/>
                        <a:lumOff val="25000"/>
                      </a:schemeClr>
                    </a:solidFill>
                    <a:latin typeface="Century Gothic" panose="020B0502020202020204" pitchFamily="34" charset="0"/>
                  </a:rPr>
                  <a:t>Create the healthiest next generation</a:t>
                </a:r>
              </a:p>
              <a:p>
                <a:pPr>
                  <a:spcBef>
                    <a:spcPts val="600"/>
                  </a:spcBef>
                </a:pPr>
                <a:r>
                  <a:rPr lang="en-US" sz="1400" dirty="0">
                    <a:solidFill>
                      <a:schemeClr val="tx1">
                        <a:lumMod val="75000"/>
                        <a:lumOff val="25000"/>
                      </a:schemeClr>
                    </a:solidFill>
                    <a:latin typeface="Century Gothic" panose="020B0502020202020204" pitchFamily="34" charset="0"/>
                  </a:rPr>
                  <a:t>Promote healthy living and healthy aging</a:t>
                </a:r>
                <a:endParaRPr lang="en-US" sz="1200" dirty="0">
                  <a:solidFill>
                    <a:schemeClr val="tx1">
                      <a:lumMod val="75000"/>
                      <a:lumOff val="25000"/>
                    </a:schemeClr>
                  </a:solidFill>
                  <a:latin typeface="Century Gothic" panose="020B0502020202020204" pitchFamily="34" charset="0"/>
                </a:endParaRPr>
              </a:p>
            </p:txBody>
          </p:sp>
          <p:sp>
            <p:nvSpPr>
              <p:cNvPr id="33" name="TextBox 32"/>
              <p:cNvSpPr txBox="1"/>
              <p:nvPr/>
            </p:nvSpPr>
            <p:spPr>
              <a:xfrm>
                <a:off x="4030709" y="1909880"/>
                <a:ext cx="2175037" cy="238526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How We Do</a:t>
                </a:r>
              </a:p>
              <a:p>
                <a:r>
                  <a:rPr lang="en-US" sz="1800" b="1" dirty="0">
                    <a:solidFill>
                      <a:schemeClr val="tx1">
                        <a:lumMod val="75000"/>
                        <a:lumOff val="25000"/>
                      </a:schemeClr>
                    </a:solidFill>
                    <a:latin typeface="Century Gothic" panose="020B0502020202020204" pitchFamily="34" charset="0"/>
                  </a:rPr>
                  <a:t>Our Work</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Serve our customers and continue to improve</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Be efficient, innovative and transparent</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Develop and support our workforce</a:t>
                </a: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Guiding</a:t>
                </a:r>
              </a:p>
              <a:p>
                <a:r>
                  <a:rPr lang="en-US" sz="1800" b="1" dirty="0">
                    <a:solidFill>
                      <a:schemeClr val="tx1">
                        <a:lumMod val="75000"/>
                        <a:lumOff val="25000"/>
                      </a:schemeClr>
                    </a:solidFill>
                    <a:latin typeface="Century Gothic" panose="020B0502020202020204" pitchFamily="34" charset="0"/>
                  </a:rPr>
                  <a:t>Principles</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Evidence-based public health practice</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Partnership</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Transparency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Health equity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Seven generations</a:t>
                </a:r>
                <a:endParaRPr lang="en-US" sz="1400" kern="1200" dirty="0">
                  <a:solidFill>
                    <a:schemeClr val="tx1">
                      <a:lumMod val="75000"/>
                      <a:lumOff val="25000"/>
                    </a:schemeClr>
                  </a:solidFill>
                  <a:latin typeface="Century Gothic" panose="020B0502020202020204" pitchFamily="34" charset="0"/>
                  <a:ea typeface="+mn-ea"/>
                  <a:cs typeface="+mn-cs"/>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DOH Strategic Plan</a:t>
            </a:r>
          </a:p>
        </p:txBody>
      </p:sp>
    </p:spTree>
    <p:extLst>
      <p:ext uri="{BB962C8B-B14F-4D97-AF65-F5344CB8AC3E}">
        <p14:creationId xmlns:p14="http://schemas.microsoft.com/office/powerpoint/2010/main" val="350693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Unordered List 3: Traditional </a:t>
            </a:r>
          </a:p>
        </p:txBody>
      </p:sp>
      <p:cxnSp>
        <p:nvCxnSpPr>
          <p:cNvPr id="8" name="Straight Connector 7"/>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677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25000"/>
          <a:stretch/>
        </p:blipFill>
        <p:spPr>
          <a:xfrm>
            <a:off x="0" y="1"/>
            <a:ext cx="9144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27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a:t>Number List 1</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138605" y="2097854"/>
            <a:ext cx="2010831"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861687" y="2097854"/>
            <a:ext cx="2004074"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565132" y="2097854"/>
            <a:ext cx="198098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138606" y="2474230"/>
            <a:ext cx="2010830"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861553" y="2474230"/>
            <a:ext cx="2004207"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564693" y="2474230"/>
            <a:ext cx="1981428"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612326" y="2038157"/>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3325453" y="2038156"/>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6035338" y="2038155"/>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3513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Number List 2: Traditional</a:t>
            </a:r>
          </a:p>
        </p:txBody>
      </p:sp>
      <p:cxnSp>
        <p:nvCxnSpPr>
          <p:cNvPr id="8" name="Straight Connector 7"/>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606082"/>
            <a:ext cx="7544414"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7545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a:t>Icon List (insert icons inside the circles)</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270490" y="2616607"/>
            <a:ext cx="17907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677051" y="2616605"/>
            <a:ext cx="17907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099138" y="2616609"/>
            <a:ext cx="17907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70490" y="2992983"/>
            <a:ext cx="17907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676918" y="2992981"/>
            <a:ext cx="17907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098698" y="2992985"/>
            <a:ext cx="17907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4" name="Oval 13"/>
          <p:cNvSpPr/>
          <p:nvPr/>
        </p:nvSpPr>
        <p:spPr>
          <a:xfrm>
            <a:off x="1785866"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7" name="Oval 16"/>
          <p:cNvSpPr/>
          <p:nvPr/>
        </p:nvSpPr>
        <p:spPr>
          <a:xfrm>
            <a:off x="4148536"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Oval 20"/>
          <p:cNvSpPr/>
          <p:nvPr/>
        </p:nvSpPr>
        <p:spPr>
          <a:xfrm>
            <a:off x="6580067"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Box 1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22303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2773214" y="5894225"/>
            <a:ext cx="214952"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dirty="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327893" y="5890326"/>
            <a:ext cx="214952"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dirty="0"/>
          </a:p>
        </p:txBody>
      </p:sp>
      <p:sp>
        <p:nvSpPr>
          <p:cNvPr id="10" name="TextBox 9"/>
          <p:cNvSpPr txBox="1"/>
          <p:nvPr userDrawn="1"/>
        </p:nvSpPr>
        <p:spPr>
          <a:xfrm>
            <a:off x="1" y="583087"/>
            <a:ext cx="9144000" cy="523220"/>
          </a:xfrm>
          <a:prstGeom prst="rect">
            <a:avLst/>
          </a:prstGeom>
          <a:noFill/>
        </p:spPr>
        <p:txBody>
          <a:bodyPr wrap="none" rtlCol="0">
            <a:noAutofit/>
          </a:bodyPr>
          <a:lstStyle/>
          <a:p>
            <a:pPr algn="ctr"/>
            <a:r>
              <a:rPr lang="en-US" sz="2800" dirty="0">
                <a:solidFill>
                  <a:schemeClr val="tx1">
                    <a:lumMod val="75000"/>
                    <a:lumOff val="25000"/>
                  </a:schemeClr>
                </a:solidFill>
                <a:latin typeface="Century Gothic" panose="020B0502020202020204" pitchFamily="34" charset="0"/>
              </a:rPr>
              <a:t>Washington State Local Health Jurisdictions</a:t>
            </a:r>
          </a:p>
        </p:txBody>
      </p:sp>
      <p:cxnSp>
        <p:nvCxnSpPr>
          <p:cNvPr id="11" name="Straight Connector 10"/>
          <p:cNvCxnSpPr/>
          <p:nvPr userDrawn="1"/>
        </p:nvCxnSpPr>
        <p:spPr>
          <a:xfrm flipV="1">
            <a:off x="4322814" y="1196654"/>
            <a:ext cx="499998"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2774277" y="6272819"/>
            <a:ext cx="214952"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Rectangle 14"/>
          <p:cNvSpPr/>
          <p:nvPr userDrawn="1"/>
        </p:nvSpPr>
        <p:spPr>
          <a:xfrm>
            <a:off x="5336094" y="6272819"/>
            <a:ext cx="214952"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588" y="6037359"/>
            <a:ext cx="1066504" cy="471857"/>
          </a:xfrm>
          <a:prstGeom prst="rect">
            <a:avLst/>
          </a:prstGeom>
        </p:spPr>
      </p:pic>
      <p:sp>
        <p:nvSpPr>
          <p:cNvPr id="17" name="TextBox 16"/>
          <p:cNvSpPr txBox="1"/>
          <p:nvPr userDrawn="1"/>
        </p:nvSpPr>
        <p:spPr>
          <a:xfrm>
            <a:off x="599909" y="5183825"/>
            <a:ext cx="1473881" cy="553998"/>
          </a:xfrm>
          <a:prstGeom prst="rect">
            <a:avLst/>
          </a:prstGeom>
          <a:noFill/>
        </p:spPr>
        <p:txBody>
          <a:bodyPr wrap="square" rtlCol="0">
            <a:spAutoFit/>
          </a:bodyPr>
          <a:lstStyle/>
          <a:p>
            <a:r>
              <a:rPr lang="en-US" sz="1000" b="1" dirty="0">
                <a:solidFill>
                  <a:schemeClr val="tx1">
                    <a:lumMod val="75000"/>
                    <a:lumOff val="25000"/>
                  </a:schemeClr>
                </a:solidFill>
                <a:latin typeface="Century Gothic" panose="020B0502020202020204" pitchFamily="34" charset="0"/>
              </a:rPr>
              <a:t>*Agency lead by full-time physician health officer (</a:t>
            </a:r>
            <a:r>
              <a:rPr lang="en-US" sz="1000" b="1" i="1" dirty="0">
                <a:solidFill>
                  <a:schemeClr val="tx1">
                    <a:lumMod val="75000"/>
                    <a:lumOff val="25000"/>
                  </a:schemeClr>
                </a:solidFill>
                <a:latin typeface="Century Gothic" panose="020B0502020202020204" pitchFamily="34" charset="0"/>
              </a:rPr>
              <a:t>3</a:t>
            </a:r>
            <a:r>
              <a:rPr lang="en-US" sz="1000" b="1" dirty="0">
                <a:solidFill>
                  <a:schemeClr val="tx1">
                    <a:lumMod val="75000"/>
                    <a:lumOff val="25000"/>
                  </a:schemeClr>
                </a:solidFill>
                <a:latin typeface="Century Gothic" panose="020B0502020202020204" pitchFamily="34" charset="0"/>
              </a:rPr>
              <a:t>)</a:t>
            </a:r>
          </a:p>
        </p:txBody>
      </p:sp>
      <p:grpSp>
        <p:nvGrpSpPr>
          <p:cNvPr id="18" name="Group 17"/>
          <p:cNvGrpSpPr/>
          <p:nvPr userDrawn="1"/>
        </p:nvGrpSpPr>
        <p:grpSpPr>
          <a:xfrm>
            <a:off x="1155570" y="1367868"/>
            <a:ext cx="7433602" cy="4392551"/>
            <a:chOff x="1155570" y="1501680"/>
            <a:chExt cx="7433602"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r>
                  <a:rPr lang="en-US" sz="800" dirty="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314585"/>
              <a:ext cx="2981907" cy="579646"/>
            </a:xfrm>
            <a:prstGeom prst="rect">
              <a:avLst/>
            </a:prstGeom>
            <a:noFill/>
            <a:ln w="12700">
              <a:solidFill>
                <a:schemeClr val="bg1"/>
              </a:solidFill>
            </a:ln>
          </p:spPr>
          <p:txBody>
            <a:bodyPr wrap="none" rtlCol="0">
              <a:spAutoFit/>
            </a:bodyPr>
            <a:lstStyle/>
            <a:p>
              <a:r>
                <a:rPr lang="en-US" sz="1000" b="1" dirty="0">
                  <a:solidFill>
                    <a:schemeClr val="tx1">
                      <a:lumMod val="75000"/>
                      <a:lumOff val="25000"/>
                    </a:schemeClr>
                  </a:solidFill>
                  <a:latin typeface="Century Gothic" panose="020B0502020202020204" pitchFamily="34" charset="0"/>
                </a:rPr>
                <a:t>Washington State Total Population </a:t>
              </a:r>
              <a:r>
                <a:rPr lang="en-US" sz="1000" b="1" i="1" dirty="0">
                  <a:solidFill>
                    <a:schemeClr val="tx1">
                      <a:lumMod val="75000"/>
                      <a:lumOff val="25000"/>
                    </a:schemeClr>
                  </a:solidFill>
                  <a:latin typeface="Century Gothic" panose="020B0502020202020204" pitchFamily="34" charset="0"/>
                </a:rPr>
                <a:t>(estimate)</a:t>
              </a:r>
            </a:p>
            <a:p>
              <a:r>
                <a:rPr lang="en-US" sz="1000" b="1" dirty="0">
                  <a:solidFill>
                    <a:schemeClr val="tx1">
                      <a:lumMod val="75000"/>
                      <a:lumOff val="25000"/>
                    </a:schemeClr>
                  </a:solidFill>
                  <a:latin typeface="Century Gothic" panose="020B0502020202020204" pitchFamily="34" charset="0"/>
                </a:rPr>
                <a:t>April 2016: 7,183,700</a:t>
              </a:r>
            </a:p>
            <a:p>
              <a:pPr>
                <a:spcBef>
                  <a:spcPts val="200"/>
                </a:spcBef>
              </a:pPr>
              <a:r>
                <a:rPr lang="en-US" sz="1000" b="1" i="1" dirty="0">
                  <a:solidFill>
                    <a:schemeClr val="tx1">
                      <a:lumMod val="75000"/>
                      <a:lumOff val="25000"/>
                    </a:schemeClr>
                  </a:solidFill>
                  <a:latin typeface="Century Gothic" panose="020B0502020202020204" pitchFamily="34" charset="0"/>
                </a:rPr>
                <a:t>Source: </a:t>
              </a:r>
              <a:r>
                <a:rPr lang="en-US" sz="1000" b="1" dirty="0">
                  <a:solidFill>
                    <a:schemeClr val="tx1">
                      <a:lumMod val="75000"/>
                      <a:lumOff val="25000"/>
                    </a:schemeClr>
                  </a:solidFill>
                  <a:latin typeface="Century Gothic" panose="020B0502020202020204" pitchFamily="34" charset="0"/>
                </a:rPr>
                <a:t>Office of Financial Management</a:t>
              </a:r>
            </a:p>
          </p:txBody>
        </p:sp>
        <p:sp>
          <p:nvSpPr>
            <p:cNvPr id="21" name="TextBox 20"/>
            <p:cNvSpPr txBox="1"/>
            <p:nvPr/>
          </p:nvSpPr>
          <p:spPr>
            <a:xfrm>
              <a:off x="3335376" y="1592155"/>
              <a:ext cx="784189"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Whatcom</a:t>
              </a:r>
            </a:p>
            <a:p>
              <a:pPr algn="ctr"/>
              <a:r>
                <a:rPr lang="en-US" sz="1000" b="1" i="1" dirty="0">
                  <a:solidFill>
                    <a:schemeClr val="bg1"/>
                  </a:solidFill>
                  <a:latin typeface="Century Gothic" panose="020B0502020202020204" pitchFamily="34" charset="0"/>
                </a:rPr>
                <a:t>212,540</a:t>
              </a:r>
            </a:p>
          </p:txBody>
        </p:sp>
        <p:sp>
          <p:nvSpPr>
            <p:cNvPr id="22" name="TextBox 21"/>
            <p:cNvSpPr txBox="1"/>
            <p:nvPr/>
          </p:nvSpPr>
          <p:spPr>
            <a:xfrm>
              <a:off x="3369368" y="2027431"/>
              <a:ext cx="6527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Skagit</a:t>
              </a:r>
            </a:p>
            <a:p>
              <a:pPr algn="ctr"/>
              <a:r>
                <a:rPr lang="en-US" sz="1000" b="1" i="1" dirty="0">
                  <a:solidFill>
                    <a:schemeClr val="bg1"/>
                  </a:solidFill>
                  <a:latin typeface="Century Gothic" panose="020B0502020202020204" pitchFamily="34" charset="0"/>
                </a:rPr>
                <a:t>122,270</a:t>
              </a:r>
            </a:p>
          </p:txBody>
        </p:sp>
        <p:sp>
          <p:nvSpPr>
            <p:cNvPr id="23" name="TextBox 22"/>
            <p:cNvSpPr txBox="1"/>
            <p:nvPr/>
          </p:nvSpPr>
          <p:spPr>
            <a:xfrm>
              <a:off x="3267342" y="2561877"/>
              <a:ext cx="90922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Snohomish*</a:t>
              </a:r>
            </a:p>
            <a:p>
              <a:pPr algn="ctr"/>
              <a:r>
                <a:rPr lang="en-US" sz="1000" b="1" i="1" dirty="0">
                  <a:solidFill>
                    <a:schemeClr val="tx1">
                      <a:lumMod val="75000"/>
                      <a:lumOff val="25000"/>
                    </a:schemeClr>
                  </a:solidFill>
                  <a:latin typeface="Century Gothic" panose="020B0502020202020204" pitchFamily="34" charset="0"/>
                </a:rPr>
                <a:t>772,860</a:t>
              </a:r>
            </a:p>
          </p:txBody>
        </p:sp>
        <p:sp>
          <p:nvSpPr>
            <p:cNvPr id="24" name="TextBox 23"/>
            <p:cNvSpPr txBox="1"/>
            <p:nvPr/>
          </p:nvSpPr>
          <p:spPr>
            <a:xfrm>
              <a:off x="3077461" y="3142394"/>
              <a:ext cx="1037463" cy="553998"/>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Seattle &amp; King</a:t>
              </a:r>
            </a:p>
            <a:p>
              <a:pPr algn="ctr"/>
              <a:r>
                <a:rPr lang="en-US" sz="1000" b="1" dirty="0">
                  <a:solidFill>
                    <a:schemeClr val="tx1">
                      <a:lumMod val="75000"/>
                      <a:lumOff val="25000"/>
                    </a:schemeClr>
                  </a:solidFill>
                  <a:latin typeface="Century Gothic" panose="020B0502020202020204" pitchFamily="34" charset="0"/>
                </a:rPr>
                <a:t>County</a:t>
              </a:r>
            </a:p>
            <a:p>
              <a:pPr algn="ctr"/>
              <a:r>
                <a:rPr lang="en-US" sz="1000" b="1" i="1" dirty="0">
                  <a:solidFill>
                    <a:schemeClr val="tx1">
                      <a:lumMod val="75000"/>
                      <a:lumOff val="25000"/>
                    </a:schemeClr>
                  </a:solidFill>
                  <a:latin typeface="Century Gothic" panose="020B0502020202020204" pitchFamily="34" charset="0"/>
                </a:rPr>
                <a:t>2,105,100</a:t>
              </a:r>
            </a:p>
          </p:txBody>
        </p:sp>
        <p:sp>
          <p:nvSpPr>
            <p:cNvPr id="25" name="TextBox 24"/>
            <p:cNvSpPr txBox="1"/>
            <p:nvPr/>
          </p:nvSpPr>
          <p:spPr>
            <a:xfrm>
              <a:off x="2816795" y="3810731"/>
              <a:ext cx="1192954"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Tacoma-Pierce*</a:t>
              </a:r>
            </a:p>
            <a:p>
              <a:pPr algn="ctr"/>
              <a:r>
                <a:rPr lang="en-US" sz="1000" b="1" i="1" dirty="0">
                  <a:solidFill>
                    <a:schemeClr val="tx1">
                      <a:lumMod val="75000"/>
                      <a:lumOff val="25000"/>
                    </a:schemeClr>
                  </a:solidFill>
                  <a:latin typeface="Century Gothic" panose="020B0502020202020204" pitchFamily="34" charset="0"/>
                </a:rPr>
                <a:t>844,490</a:t>
              </a:r>
            </a:p>
          </p:txBody>
        </p:sp>
        <p:sp>
          <p:nvSpPr>
            <p:cNvPr id="26" name="TextBox 25"/>
            <p:cNvSpPr txBox="1"/>
            <p:nvPr/>
          </p:nvSpPr>
          <p:spPr>
            <a:xfrm>
              <a:off x="2677696" y="4283681"/>
              <a:ext cx="58060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Lewis</a:t>
              </a:r>
            </a:p>
            <a:p>
              <a:pPr algn="ctr"/>
              <a:r>
                <a:rPr lang="en-US" sz="1000" b="1" dirty="0">
                  <a:solidFill>
                    <a:schemeClr val="bg1"/>
                  </a:solidFill>
                  <a:latin typeface="Century Gothic" panose="020B0502020202020204" pitchFamily="34" charset="0"/>
                </a:rPr>
                <a:t>76,890</a:t>
              </a:r>
            </a:p>
          </p:txBody>
        </p:sp>
        <p:sp>
          <p:nvSpPr>
            <p:cNvPr id="27" name="TextBox 26"/>
            <p:cNvSpPr txBox="1"/>
            <p:nvPr/>
          </p:nvSpPr>
          <p:spPr>
            <a:xfrm>
              <a:off x="2520630" y="4731699"/>
              <a:ext cx="6527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Cowlitz</a:t>
              </a:r>
            </a:p>
            <a:p>
              <a:pPr algn="ctr"/>
              <a:r>
                <a:rPr lang="en-US" sz="1000" b="1" i="1" dirty="0">
                  <a:solidFill>
                    <a:schemeClr val="bg1"/>
                  </a:solidFill>
                  <a:latin typeface="Century Gothic" panose="020B0502020202020204" pitchFamily="34" charset="0"/>
                </a:rPr>
                <a:t>104,850</a:t>
              </a:r>
            </a:p>
          </p:txBody>
        </p:sp>
        <p:sp>
          <p:nvSpPr>
            <p:cNvPr id="28" name="TextBox 27"/>
            <p:cNvSpPr txBox="1"/>
            <p:nvPr/>
          </p:nvSpPr>
          <p:spPr>
            <a:xfrm>
              <a:off x="2645757" y="5239124"/>
              <a:ext cx="65274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Clark*</a:t>
              </a:r>
            </a:p>
            <a:p>
              <a:pPr algn="ctr"/>
              <a:r>
                <a:rPr lang="en-US" sz="1000" b="1" i="1" dirty="0">
                  <a:solidFill>
                    <a:schemeClr val="tx1">
                      <a:lumMod val="75000"/>
                      <a:lumOff val="25000"/>
                    </a:schemeClr>
                  </a:solidFill>
                  <a:latin typeface="Century Gothic" panose="020B0502020202020204" pitchFamily="34" charset="0"/>
                </a:rPr>
                <a:t>461,010</a:t>
              </a:r>
            </a:p>
          </p:txBody>
        </p:sp>
        <p:sp>
          <p:nvSpPr>
            <p:cNvPr id="29" name="TextBox 28"/>
            <p:cNvSpPr txBox="1"/>
            <p:nvPr/>
          </p:nvSpPr>
          <p:spPr>
            <a:xfrm>
              <a:off x="3129233" y="4819375"/>
              <a:ext cx="808235"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Skamania</a:t>
              </a:r>
            </a:p>
            <a:p>
              <a:pPr algn="ctr"/>
              <a:r>
                <a:rPr lang="en-US" sz="1000" b="1" i="1" dirty="0">
                  <a:solidFill>
                    <a:schemeClr val="bg1"/>
                  </a:solidFill>
                  <a:latin typeface="Century Gothic" panose="020B0502020202020204" pitchFamily="34" charset="0"/>
                </a:rPr>
                <a:t>11,500</a:t>
              </a:r>
            </a:p>
          </p:txBody>
        </p:sp>
        <p:sp>
          <p:nvSpPr>
            <p:cNvPr id="30" name="TextBox 29"/>
            <p:cNvSpPr txBox="1"/>
            <p:nvPr/>
          </p:nvSpPr>
          <p:spPr>
            <a:xfrm>
              <a:off x="4010548" y="5160380"/>
              <a:ext cx="673582"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Klickitat</a:t>
              </a:r>
            </a:p>
            <a:p>
              <a:pPr algn="ctr"/>
              <a:r>
                <a:rPr lang="en-US" sz="1000" b="1" i="1" dirty="0">
                  <a:solidFill>
                    <a:schemeClr val="bg1"/>
                  </a:solidFill>
                  <a:latin typeface="Century Gothic" panose="020B0502020202020204" pitchFamily="34" charset="0"/>
                </a:rPr>
                <a:t>21,270</a:t>
              </a:r>
            </a:p>
          </p:txBody>
        </p:sp>
        <p:sp>
          <p:nvSpPr>
            <p:cNvPr id="31" name="TextBox 30"/>
            <p:cNvSpPr txBox="1"/>
            <p:nvPr/>
          </p:nvSpPr>
          <p:spPr>
            <a:xfrm>
              <a:off x="2444912" y="2254709"/>
              <a:ext cx="580607"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Island</a:t>
              </a:r>
            </a:p>
            <a:p>
              <a:pPr algn="ctr"/>
              <a:r>
                <a:rPr lang="en-US" sz="1000" b="1" i="1" dirty="0">
                  <a:solidFill>
                    <a:schemeClr val="tx1">
                      <a:lumMod val="75000"/>
                      <a:lumOff val="25000"/>
                    </a:schemeClr>
                  </a:solidFill>
                  <a:latin typeface="Century Gothic" panose="020B0502020202020204" pitchFamily="34" charset="0"/>
                </a:rPr>
                <a:t>82,910</a:t>
              </a:r>
            </a:p>
          </p:txBody>
        </p:sp>
        <p:sp>
          <p:nvSpPr>
            <p:cNvPr id="32" name="TextBox 31"/>
            <p:cNvSpPr txBox="1"/>
            <p:nvPr/>
          </p:nvSpPr>
          <p:spPr>
            <a:xfrm>
              <a:off x="1476004" y="2518302"/>
              <a:ext cx="66556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Clallam</a:t>
              </a:r>
            </a:p>
            <a:p>
              <a:pPr algn="ctr"/>
              <a:r>
                <a:rPr lang="en-US" sz="1000" b="1" i="1" dirty="0">
                  <a:solidFill>
                    <a:schemeClr val="bg1"/>
                  </a:solidFill>
                  <a:latin typeface="Century Gothic" panose="020B0502020202020204" pitchFamily="34" charset="0"/>
                </a:rPr>
                <a:t>73,410</a:t>
              </a:r>
            </a:p>
          </p:txBody>
        </p:sp>
        <p:sp>
          <p:nvSpPr>
            <p:cNvPr id="33" name="TextBox 32"/>
            <p:cNvSpPr txBox="1"/>
            <p:nvPr/>
          </p:nvSpPr>
          <p:spPr>
            <a:xfrm>
              <a:off x="1547067" y="2907111"/>
              <a:ext cx="736099"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Jefferson</a:t>
              </a:r>
            </a:p>
            <a:p>
              <a:pPr algn="ctr"/>
              <a:r>
                <a:rPr lang="en-US" sz="1000" b="1" i="1" dirty="0">
                  <a:solidFill>
                    <a:schemeClr val="bg1"/>
                  </a:solidFill>
                  <a:latin typeface="Century Gothic" panose="020B0502020202020204" pitchFamily="34" charset="0"/>
                </a:rPr>
                <a:t>31,090</a:t>
              </a:r>
            </a:p>
          </p:txBody>
        </p:sp>
        <p:sp>
          <p:nvSpPr>
            <p:cNvPr id="34" name="TextBox 33"/>
            <p:cNvSpPr txBox="1"/>
            <p:nvPr/>
          </p:nvSpPr>
          <p:spPr>
            <a:xfrm>
              <a:off x="1561410" y="3319160"/>
              <a:ext cx="606255" cy="553998"/>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Grays</a:t>
              </a:r>
            </a:p>
            <a:p>
              <a:pPr algn="ctr"/>
              <a:r>
                <a:rPr lang="en-US" sz="1000" b="1" dirty="0">
                  <a:solidFill>
                    <a:schemeClr val="bg1"/>
                  </a:solidFill>
                  <a:latin typeface="Century Gothic" panose="020B0502020202020204" pitchFamily="34" charset="0"/>
                </a:rPr>
                <a:t>Harbor</a:t>
              </a:r>
            </a:p>
            <a:p>
              <a:pPr algn="ctr"/>
              <a:r>
                <a:rPr lang="en-US" sz="1000" b="1" i="1" dirty="0">
                  <a:solidFill>
                    <a:schemeClr val="bg1"/>
                  </a:solidFill>
                  <a:latin typeface="Century Gothic" panose="020B0502020202020204" pitchFamily="34" charset="0"/>
                </a:rPr>
                <a:t>72,820</a:t>
              </a:r>
            </a:p>
          </p:txBody>
        </p:sp>
        <p:sp>
          <p:nvSpPr>
            <p:cNvPr id="35" name="TextBox 34"/>
            <p:cNvSpPr txBox="1"/>
            <p:nvPr/>
          </p:nvSpPr>
          <p:spPr>
            <a:xfrm>
              <a:off x="1719092" y="4257708"/>
              <a:ext cx="60144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Pacific</a:t>
              </a:r>
            </a:p>
            <a:p>
              <a:pPr algn="ctr"/>
              <a:r>
                <a:rPr lang="en-US" sz="1000" b="1" i="1" dirty="0">
                  <a:solidFill>
                    <a:schemeClr val="bg1"/>
                  </a:solidFill>
                  <a:latin typeface="Century Gothic" panose="020B0502020202020204" pitchFamily="34" charset="0"/>
                </a:rPr>
                <a:t>21,180</a:t>
              </a:r>
            </a:p>
          </p:txBody>
        </p:sp>
        <p:sp>
          <p:nvSpPr>
            <p:cNvPr id="36" name="TextBox 35"/>
            <p:cNvSpPr txBox="1"/>
            <p:nvPr/>
          </p:nvSpPr>
          <p:spPr>
            <a:xfrm>
              <a:off x="1558121" y="4739274"/>
              <a:ext cx="922047"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Wahkiakum</a:t>
              </a:r>
            </a:p>
            <a:p>
              <a:pPr algn="ctr"/>
              <a:r>
                <a:rPr lang="en-US" sz="1000" b="1" i="1" dirty="0">
                  <a:solidFill>
                    <a:schemeClr val="tx1">
                      <a:lumMod val="75000"/>
                      <a:lumOff val="25000"/>
                    </a:schemeClr>
                  </a:solidFill>
                  <a:latin typeface="Century Gothic" panose="020B0502020202020204" pitchFamily="34" charset="0"/>
                </a:rPr>
                <a:t>4,000</a:t>
              </a:r>
            </a:p>
          </p:txBody>
        </p:sp>
        <p:sp>
          <p:nvSpPr>
            <p:cNvPr id="37" name="TextBox 36"/>
            <p:cNvSpPr txBox="1"/>
            <p:nvPr/>
          </p:nvSpPr>
          <p:spPr>
            <a:xfrm>
              <a:off x="2344508" y="3884109"/>
              <a:ext cx="688009"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Thurston</a:t>
              </a:r>
            </a:p>
            <a:p>
              <a:pPr algn="ctr"/>
              <a:r>
                <a:rPr lang="en-US" sz="1000" b="1" i="1" dirty="0">
                  <a:solidFill>
                    <a:schemeClr val="bg1"/>
                  </a:solidFill>
                  <a:latin typeface="Century Gothic" panose="020B0502020202020204" pitchFamily="34" charset="0"/>
                </a:rPr>
                <a:t>272,690</a:t>
              </a:r>
            </a:p>
          </p:txBody>
        </p:sp>
        <p:sp>
          <p:nvSpPr>
            <p:cNvPr id="38" name="TextBox 37"/>
            <p:cNvSpPr txBox="1"/>
            <p:nvPr/>
          </p:nvSpPr>
          <p:spPr>
            <a:xfrm>
              <a:off x="2087885" y="3474369"/>
              <a:ext cx="5998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Mason</a:t>
              </a:r>
            </a:p>
            <a:p>
              <a:pPr algn="ctr"/>
              <a:r>
                <a:rPr lang="en-US" sz="1000" b="1" i="1" dirty="0">
                  <a:solidFill>
                    <a:schemeClr val="bg1"/>
                  </a:solidFill>
                  <a:latin typeface="Century Gothic" panose="020B0502020202020204" pitchFamily="34" charset="0"/>
                </a:rPr>
                <a:t>63,320</a:t>
              </a:r>
            </a:p>
          </p:txBody>
        </p:sp>
        <p:sp>
          <p:nvSpPr>
            <p:cNvPr id="39" name="TextBox 38"/>
            <p:cNvSpPr txBox="1"/>
            <p:nvPr/>
          </p:nvSpPr>
          <p:spPr>
            <a:xfrm>
              <a:off x="4225023" y="4452314"/>
              <a:ext cx="659155"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Yakima</a:t>
              </a:r>
            </a:p>
            <a:p>
              <a:pPr algn="ctr"/>
              <a:r>
                <a:rPr lang="en-US" sz="1000" b="1" i="1" dirty="0">
                  <a:solidFill>
                    <a:schemeClr val="tx1">
                      <a:lumMod val="75000"/>
                      <a:lumOff val="25000"/>
                    </a:schemeClr>
                  </a:solidFill>
                  <a:latin typeface="Century Gothic" panose="020B0502020202020204" pitchFamily="34" charset="0"/>
                </a:rPr>
                <a:t>250,900</a:t>
              </a:r>
            </a:p>
          </p:txBody>
        </p:sp>
        <p:sp>
          <p:nvSpPr>
            <p:cNvPr id="40" name="TextBox 39"/>
            <p:cNvSpPr txBox="1"/>
            <p:nvPr/>
          </p:nvSpPr>
          <p:spPr>
            <a:xfrm>
              <a:off x="4263354" y="3648644"/>
              <a:ext cx="582211"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Kittitas</a:t>
              </a:r>
            </a:p>
            <a:p>
              <a:pPr algn="ctr"/>
              <a:r>
                <a:rPr lang="en-US" sz="1000" b="1" i="1" dirty="0">
                  <a:solidFill>
                    <a:schemeClr val="tx1">
                      <a:lumMod val="75000"/>
                      <a:lumOff val="25000"/>
                    </a:schemeClr>
                  </a:solidFill>
                  <a:latin typeface="Century Gothic" panose="020B0502020202020204" pitchFamily="34" charset="0"/>
                </a:rPr>
                <a:t>43,710</a:t>
              </a:r>
            </a:p>
          </p:txBody>
        </p:sp>
        <p:sp>
          <p:nvSpPr>
            <p:cNvPr id="41" name="TextBox 40"/>
            <p:cNvSpPr txBox="1"/>
            <p:nvPr/>
          </p:nvSpPr>
          <p:spPr>
            <a:xfrm>
              <a:off x="4298977" y="3024131"/>
              <a:ext cx="635110"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Chelan</a:t>
              </a:r>
            </a:p>
            <a:p>
              <a:pPr algn="ctr"/>
              <a:r>
                <a:rPr lang="en-US" sz="1000" b="1" i="1" dirty="0">
                  <a:solidFill>
                    <a:schemeClr val="bg1"/>
                  </a:solidFill>
                  <a:latin typeface="Century Gothic" panose="020B0502020202020204" pitchFamily="34" charset="0"/>
                </a:rPr>
                <a:t>75,910</a:t>
              </a:r>
            </a:p>
          </p:txBody>
        </p:sp>
        <p:sp>
          <p:nvSpPr>
            <p:cNvPr id="42" name="TextBox 41"/>
            <p:cNvSpPr txBox="1"/>
            <p:nvPr/>
          </p:nvSpPr>
          <p:spPr>
            <a:xfrm>
              <a:off x="4944258" y="3042937"/>
              <a:ext cx="689611"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Douglas</a:t>
              </a:r>
            </a:p>
            <a:p>
              <a:pPr algn="ctr"/>
              <a:r>
                <a:rPr lang="en-US" sz="1000" b="1" i="1" dirty="0">
                  <a:solidFill>
                    <a:schemeClr val="bg1"/>
                  </a:solidFill>
                  <a:latin typeface="Century Gothic" panose="020B0502020202020204" pitchFamily="34" charset="0"/>
                </a:rPr>
                <a:t>40,720</a:t>
              </a:r>
            </a:p>
          </p:txBody>
        </p:sp>
        <p:sp>
          <p:nvSpPr>
            <p:cNvPr id="43" name="TextBox 42"/>
            <p:cNvSpPr txBox="1"/>
            <p:nvPr/>
          </p:nvSpPr>
          <p:spPr>
            <a:xfrm>
              <a:off x="4576121" y="2783022"/>
              <a:ext cx="1290738" cy="246221"/>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(Chelan-Douglas)</a:t>
              </a:r>
            </a:p>
          </p:txBody>
        </p:sp>
        <p:sp>
          <p:nvSpPr>
            <p:cNvPr id="44" name="TextBox 43"/>
            <p:cNvSpPr txBox="1"/>
            <p:nvPr/>
          </p:nvSpPr>
          <p:spPr>
            <a:xfrm>
              <a:off x="4909994" y="1906893"/>
              <a:ext cx="856325"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Okanogan</a:t>
              </a:r>
            </a:p>
            <a:p>
              <a:pPr algn="ctr"/>
              <a:r>
                <a:rPr lang="en-US" sz="1000" b="1" i="1" dirty="0">
                  <a:solidFill>
                    <a:schemeClr val="tx1">
                      <a:lumMod val="75000"/>
                      <a:lumOff val="25000"/>
                    </a:schemeClr>
                  </a:solidFill>
                  <a:latin typeface="Century Gothic" panose="020B0502020202020204" pitchFamily="34" charset="0"/>
                </a:rPr>
                <a:t>41,730</a:t>
              </a:r>
            </a:p>
          </p:txBody>
        </p:sp>
        <p:sp>
          <p:nvSpPr>
            <p:cNvPr id="45" name="TextBox 44"/>
            <p:cNvSpPr txBox="1"/>
            <p:nvPr/>
          </p:nvSpPr>
          <p:spPr>
            <a:xfrm>
              <a:off x="5235704" y="4788400"/>
              <a:ext cx="652743"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Benton</a:t>
              </a:r>
            </a:p>
            <a:p>
              <a:pPr algn="ctr"/>
              <a:r>
                <a:rPr lang="en-US" sz="1000" b="1" i="1" dirty="0">
                  <a:solidFill>
                    <a:schemeClr val="bg1"/>
                  </a:solidFill>
                  <a:latin typeface="Century Gothic" panose="020B0502020202020204" pitchFamily="34" charset="0"/>
                </a:rPr>
                <a:t>190,500</a:t>
              </a:r>
            </a:p>
          </p:txBody>
        </p:sp>
        <p:sp>
          <p:nvSpPr>
            <p:cNvPr id="46" name="TextBox 45"/>
            <p:cNvSpPr txBox="1"/>
            <p:nvPr/>
          </p:nvSpPr>
          <p:spPr>
            <a:xfrm>
              <a:off x="5697345" y="4498791"/>
              <a:ext cx="660758"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Franklin</a:t>
              </a:r>
            </a:p>
            <a:p>
              <a:pPr algn="ctr"/>
              <a:r>
                <a:rPr lang="en-US" sz="1000" b="1" i="1" dirty="0">
                  <a:solidFill>
                    <a:schemeClr val="bg1"/>
                  </a:solidFill>
                  <a:latin typeface="Century Gothic" panose="020B0502020202020204" pitchFamily="34" charset="0"/>
                </a:rPr>
                <a:t>88,670</a:t>
              </a:r>
            </a:p>
          </p:txBody>
        </p:sp>
        <p:sp>
          <p:nvSpPr>
            <p:cNvPr id="47" name="TextBox 46"/>
            <p:cNvSpPr txBox="1"/>
            <p:nvPr/>
          </p:nvSpPr>
          <p:spPr>
            <a:xfrm>
              <a:off x="5186090" y="4344613"/>
              <a:ext cx="1241045" cy="246221"/>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(Benton-Franklin)</a:t>
              </a:r>
            </a:p>
          </p:txBody>
        </p:sp>
        <p:sp>
          <p:nvSpPr>
            <p:cNvPr id="48" name="TextBox 47"/>
            <p:cNvSpPr txBox="1"/>
            <p:nvPr/>
          </p:nvSpPr>
          <p:spPr>
            <a:xfrm>
              <a:off x="5303310" y="3580747"/>
              <a:ext cx="5806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Grant</a:t>
              </a:r>
            </a:p>
            <a:p>
              <a:pPr algn="ctr"/>
              <a:r>
                <a:rPr lang="en-US" sz="1000" b="1" i="1" dirty="0">
                  <a:solidFill>
                    <a:schemeClr val="tx1">
                      <a:lumMod val="75000"/>
                      <a:lumOff val="25000"/>
                    </a:schemeClr>
                  </a:solidFill>
                  <a:latin typeface="Century Gothic" panose="020B0502020202020204" pitchFamily="34" charset="0"/>
                </a:rPr>
                <a:t>94,610</a:t>
              </a:r>
            </a:p>
          </p:txBody>
        </p:sp>
        <p:sp>
          <p:nvSpPr>
            <p:cNvPr id="49" name="TextBox 48"/>
            <p:cNvSpPr txBox="1"/>
            <p:nvPr/>
          </p:nvSpPr>
          <p:spPr>
            <a:xfrm>
              <a:off x="6102391" y="1946663"/>
              <a:ext cx="50847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Ferry</a:t>
              </a:r>
            </a:p>
            <a:p>
              <a:pPr algn="ctr"/>
              <a:r>
                <a:rPr lang="en-US" sz="1000" b="1" i="1" dirty="0">
                  <a:solidFill>
                    <a:schemeClr val="bg1"/>
                  </a:solidFill>
                  <a:latin typeface="Century Gothic" panose="020B0502020202020204" pitchFamily="34" charset="0"/>
                </a:rPr>
                <a:t>7,700</a:t>
              </a:r>
            </a:p>
          </p:txBody>
        </p:sp>
        <p:sp>
          <p:nvSpPr>
            <p:cNvPr id="50" name="TextBox 49"/>
            <p:cNvSpPr txBox="1"/>
            <p:nvPr/>
          </p:nvSpPr>
          <p:spPr>
            <a:xfrm>
              <a:off x="6615715" y="2179078"/>
              <a:ext cx="659155"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Stevens</a:t>
              </a:r>
            </a:p>
            <a:p>
              <a:pPr algn="ctr"/>
              <a:r>
                <a:rPr lang="en-US" sz="1000" b="1" i="1" dirty="0">
                  <a:solidFill>
                    <a:schemeClr val="bg1"/>
                  </a:solidFill>
                  <a:latin typeface="Century Gothic" panose="020B0502020202020204" pitchFamily="34" charset="0"/>
                </a:rPr>
                <a:t>44,100</a:t>
              </a:r>
            </a:p>
          </p:txBody>
        </p:sp>
        <p:sp>
          <p:nvSpPr>
            <p:cNvPr id="51" name="TextBox 50"/>
            <p:cNvSpPr txBox="1"/>
            <p:nvPr/>
          </p:nvSpPr>
          <p:spPr>
            <a:xfrm>
              <a:off x="7118518" y="1859639"/>
              <a:ext cx="588623" cy="553998"/>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Pend</a:t>
              </a:r>
            </a:p>
            <a:p>
              <a:pPr algn="ctr"/>
              <a:r>
                <a:rPr lang="en-US" sz="1000" b="1" dirty="0">
                  <a:solidFill>
                    <a:schemeClr val="bg1"/>
                  </a:solidFill>
                  <a:latin typeface="Century Gothic" panose="020B0502020202020204" pitchFamily="34" charset="0"/>
                </a:rPr>
                <a:t>Oreille</a:t>
              </a:r>
            </a:p>
            <a:p>
              <a:pPr algn="ctr"/>
              <a:r>
                <a:rPr lang="en-US" sz="1000" b="1" i="1" dirty="0">
                  <a:solidFill>
                    <a:schemeClr val="bg1"/>
                  </a:solidFill>
                  <a:latin typeface="Century Gothic" panose="020B0502020202020204" pitchFamily="34" charset="0"/>
                </a:rPr>
                <a:t>13,290</a:t>
              </a:r>
            </a:p>
          </p:txBody>
        </p:sp>
        <p:sp>
          <p:nvSpPr>
            <p:cNvPr id="52" name="TextBox 51"/>
            <p:cNvSpPr txBox="1"/>
            <p:nvPr/>
          </p:nvSpPr>
          <p:spPr>
            <a:xfrm>
              <a:off x="6177642" y="3072466"/>
              <a:ext cx="619079"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Lincoln</a:t>
              </a:r>
            </a:p>
            <a:p>
              <a:pPr algn="ctr"/>
              <a:r>
                <a:rPr lang="en-US" sz="1000" b="1" i="1" dirty="0">
                  <a:solidFill>
                    <a:schemeClr val="tx1">
                      <a:lumMod val="75000"/>
                      <a:lumOff val="25000"/>
                    </a:schemeClr>
                  </a:solidFill>
                  <a:latin typeface="Century Gothic" panose="020B0502020202020204" pitchFamily="34" charset="0"/>
                </a:rPr>
                <a:t>10,640</a:t>
              </a:r>
            </a:p>
          </p:txBody>
        </p:sp>
        <p:sp>
          <p:nvSpPr>
            <p:cNvPr id="53" name="TextBox 52"/>
            <p:cNvSpPr txBox="1"/>
            <p:nvPr/>
          </p:nvSpPr>
          <p:spPr>
            <a:xfrm>
              <a:off x="6946898" y="3050097"/>
              <a:ext cx="736099"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Spokane</a:t>
              </a:r>
            </a:p>
            <a:p>
              <a:pPr algn="ctr"/>
              <a:r>
                <a:rPr lang="en-US" sz="1000" b="1" i="1" dirty="0">
                  <a:solidFill>
                    <a:schemeClr val="tx1">
                      <a:lumMod val="75000"/>
                      <a:lumOff val="25000"/>
                    </a:schemeClr>
                  </a:solidFill>
                  <a:latin typeface="Century Gothic" panose="020B0502020202020204" pitchFamily="34" charset="0"/>
                </a:rPr>
                <a:t>492,530</a:t>
              </a:r>
            </a:p>
          </p:txBody>
        </p:sp>
        <p:sp>
          <p:nvSpPr>
            <p:cNvPr id="54" name="TextBox 53"/>
            <p:cNvSpPr txBox="1"/>
            <p:nvPr/>
          </p:nvSpPr>
          <p:spPr>
            <a:xfrm>
              <a:off x="6120655" y="3768082"/>
              <a:ext cx="625491"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Adams</a:t>
              </a:r>
            </a:p>
            <a:p>
              <a:pPr algn="ctr"/>
              <a:r>
                <a:rPr lang="en-US" sz="1000" b="1" i="1" dirty="0">
                  <a:solidFill>
                    <a:schemeClr val="bg1"/>
                  </a:solidFill>
                  <a:latin typeface="Century Gothic" panose="020B0502020202020204" pitchFamily="34" charset="0"/>
                </a:rPr>
                <a:t>19,510</a:t>
              </a:r>
            </a:p>
          </p:txBody>
        </p:sp>
        <p:sp>
          <p:nvSpPr>
            <p:cNvPr id="55" name="TextBox 54"/>
            <p:cNvSpPr txBox="1"/>
            <p:nvPr/>
          </p:nvSpPr>
          <p:spPr>
            <a:xfrm>
              <a:off x="6897164" y="3777256"/>
              <a:ext cx="728084"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Whitman</a:t>
              </a:r>
            </a:p>
            <a:p>
              <a:pPr algn="ctr"/>
              <a:r>
                <a:rPr lang="en-US" sz="1000" b="1" i="1" dirty="0">
                  <a:solidFill>
                    <a:schemeClr val="tx1">
                      <a:lumMod val="75000"/>
                      <a:lumOff val="25000"/>
                    </a:schemeClr>
                  </a:solidFill>
                  <a:latin typeface="Century Gothic" panose="020B0502020202020204" pitchFamily="34" charset="0"/>
                </a:rPr>
                <a:t>47,940</a:t>
              </a:r>
            </a:p>
          </p:txBody>
        </p:sp>
        <p:sp>
          <p:nvSpPr>
            <p:cNvPr id="56" name="TextBox 55"/>
            <p:cNvSpPr txBox="1"/>
            <p:nvPr/>
          </p:nvSpPr>
          <p:spPr>
            <a:xfrm>
              <a:off x="6018394" y="4781974"/>
              <a:ext cx="912429"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Walla Walla</a:t>
              </a:r>
            </a:p>
            <a:p>
              <a:pPr algn="ctr"/>
              <a:r>
                <a:rPr lang="en-US" sz="1000" b="1" i="1" dirty="0">
                  <a:solidFill>
                    <a:schemeClr val="bg1"/>
                  </a:solidFill>
                  <a:latin typeface="Century Gothic" panose="020B0502020202020204" pitchFamily="34" charset="0"/>
                </a:rPr>
                <a:t>60,730</a:t>
              </a:r>
            </a:p>
          </p:txBody>
        </p:sp>
        <p:sp>
          <p:nvSpPr>
            <p:cNvPr id="57" name="TextBox 56"/>
            <p:cNvSpPr txBox="1"/>
            <p:nvPr/>
          </p:nvSpPr>
          <p:spPr>
            <a:xfrm>
              <a:off x="6684215" y="4664743"/>
              <a:ext cx="7938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Columbia</a:t>
              </a:r>
            </a:p>
            <a:p>
              <a:pPr algn="ctr"/>
              <a:r>
                <a:rPr lang="en-US" sz="1000" b="1" i="1" dirty="0">
                  <a:solidFill>
                    <a:schemeClr val="tx1">
                      <a:lumMod val="75000"/>
                      <a:lumOff val="25000"/>
                    </a:schemeClr>
                  </a:solidFill>
                  <a:latin typeface="Century Gothic" panose="020B0502020202020204" pitchFamily="34" charset="0"/>
                </a:rPr>
                <a:t>1,050</a:t>
              </a:r>
            </a:p>
          </p:txBody>
        </p:sp>
        <p:sp>
          <p:nvSpPr>
            <p:cNvPr id="58" name="TextBox 57"/>
            <p:cNvSpPr txBox="1"/>
            <p:nvPr/>
          </p:nvSpPr>
          <p:spPr>
            <a:xfrm>
              <a:off x="6942048" y="4316070"/>
              <a:ext cx="68159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Garfield</a:t>
              </a:r>
            </a:p>
            <a:p>
              <a:pPr algn="ctr"/>
              <a:r>
                <a:rPr lang="en-US" sz="1000" b="1" i="1" dirty="0">
                  <a:solidFill>
                    <a:schemeClr val="tx1">
                      <a:lumMod val="75000"/>
                      <a:lumOff val="25000"/>
                    </a:schemeClr>
                  </a:solidFill>
                  <a:latin typeface="Century Gothic" panose="020B0502020202020204" pitchFamily="34" charset="0"/>
                </a:rPr>
                <a:t>2,200</a:t>
              </a:r>
            </a:p>
          </p:txBody>
        </p:sp>
        <p:sp>
          <p:nvSpPr>
            <p:cNvPr id="59" name="TextBox 58"/>
            <p:cNvSpPr txBox="1"/>
            <p:nvPr/>
          </p:nvSpPr>
          <p:spPr>
            <a:xfrm>
              <a:off x="7301325" y="4698362"/>
              <a:ext cx="5806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Asotin</a:t>
              </a:r>
            </a:p>
            <a:p>
              <a:pPr algn="ctr"/>
              <a:r>
                <a:rPr lang="en-US" sz="1000" b="1" i="1" dirty="0">
                  <a:solidFill>
                    <a:schemeClr val="tx1">
                      <a:lumMod val="75000"/>
                      <a:lumOff val="25000"/>
                    </a:schemeClr>
                  </a:solidFill>
                  <a:latin typeface="Century Gothic" panose="020B0502020202020204" pitchFamily="34" charset="0"/>
                </a:rPr>
                <a:t>22,150</a:t>
              </a:r>
            </a:p>
          </p:txBody>
        </p:sp>
        <p:sp>
          <p:nvSpPr>
            <p:cNvPr id="60" name="TextBox 59"/>
            <p:cNvSpPr txBox="1"/>
            <p:nvPr/>
          </p:nvSpPr>
          <p:spPr>
            <a:xfrm>
              <a:off x="6105070" y="1662712"/>
              <a:ext cx="1519968" cy="246221"/>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(Northeast Tri County)</a:t>
              </a:r>
            </a:p>
          </p:txBody>
        </p:sp>
        <p:sp>
          <p:nvSpPr>
            <p:cNvPr id="61" name="TextBox 60"/>
            <p:cNvSpPr txBox="1"/>
            <p:nvPr/>
          </p:nvSpPr>
          <p:spPr>
            <a:xfrm>
              <a:off x="2031785" y="1633938"/>
              <a:ext cx="74892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San Juan</a:t>
              </a:r>
            </a:p>
            <a:p>
              <a:pPr algn="ctr"/>
              <a:r>
                <a:rPr lang="en-US" sz="1000" b="1" i="1" dirty="0">
                  <a:solidFill>
                    <a:schemeClr val="tx1">
                      <a:lumMod val="75000"/>
                      <a:lumOff val="25000"/>
                    </a:schemeClr>
                  </a:solidFill>
                  <a:latin typeface="Century Gothic" panose="020B0502020202020204" pitchFamily="34" charset="0"/>
                </a:rPr>
                <a:t>16,329</a:t>
              </a:r>
            </a:p>
          </p:txBody>
        </p:sp>
        <p:sp>
          <p:nvSpPr>
            <p:cNvPr id="62" name="TextBox 61"/>
            <p:cNvSpPr txBox="1"/>
            <p:nvPr/>
          </p:nvSpPr>
          <p:spPr>
            <a:xfrm>
              <a:off x="2485247" y="2986762"/>
              <a:ext cx="65274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Kitsap</a:t>
              </a:r>
            </a:p>
            <a:p>
              <a:pPr algn="ctr"/>
              <a:r>
                <a:rPr lang="en-US" sz="1000" b="1" i="1" dirty="0">
                  <a:solidFill>
                    <a:schemeClr val="tx1">
                      <a:lumMod val="75000"/>
                      <a:lumOff val="25000"/>
                    </a:schemeClr>
                  </a:solidFill>
                  <a:latin typeface="Century Gothic" panose="020B0502020202020204" pitchFamily="34" charset="0"/>
                </a:rPr>
                <a:t>262,590</a:t>
              </a:r>
            </a:p>
          </p:txBody>
        </p:sp>
      </p:grpSp>
      <p:sp>
        <p:nvSpPr>
          <p:cNvPr id="124" name="TextBox 123"/>
          <p:cNvSpPr txBox="1"/>
          <p:nvPr userDrawn="1"/>
        </p:nvSpPr>
        <p:spPr>
          <a:xfrm>
            <a:off x="2987309" y="5803980"/>
            <a:ext cx="1754006" cy="400110"/>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Public Health &amp; Human</a:t>
            </a:r>
          </a:p>
          <a:p>
            <a:r>
              <a:rPr lang="en-US" sz="1000" b="1" dirty="0">
                <a:solidFill>
                  <a:schemeClr val="tx1">
                    <a:lumMod val="75000"/>
                    <a:lumOff val="25000"/>
                  </a:schemeClr>
                </a:solidFill>
                <a:latin typeface="Century Gothic" panose="020B0502020202020204" pitchFamily="34" charset="0"/>
              </a:rPr>
              <a:t>Services Department (16)</a:t>
            </a:r>
          </a:p>
        </p:txBody>
      </p:sp>
      <p:sp>
        <p:nvSpPr>
          <p:cNvPr id="126" name="TextBox 125"/>
          <p:cNvSpPr txBox="1"/>
          <p:nvPr userDrawn="1"/>
        </p:nvSpPr>
        <p:spPr>
          <a:xfrm>
            <a:off x="2980875" y="6255197"/>
            <a:ext cx="1685077"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Single County District (8)</a:t>
            </a:r>
          </a:p>
        </p:txBody>
      </p:sp>
      <p:sp>
        <p:nvSpPr>
          <p:cNvPr id="128" name="TextBox 127"/>
          <p:cNvSpPr txBox="1"/>
          <p:nvPr userDrawn="1"/>
        </p:nvSpPr>
        <p:spPr>
          <a:xfrm>
            <a:off x="5542845" y="5875055"/>
            <a:ext cx="2029723"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Public Health Department</a:t>
            </a:r>
            <a:r>
              <a:rPr lang="en-US" sz="1000" b="1" baseline="0" dirty="0">
                <a:solidFill>
                  <a:schemeClr val="tx1">
                    <a:lumMod val="75000"/>
                    <a:lumOff val="25000"/>
                  </a:schemeClr>
                </a:solidFill>
                <a:latin typeface="Century Gothic" panose="020B0502020202020204" pitchFamily="34" charset="0"/>
              </a:rPr>
              <a:t> (8)</a:t>
            </a:r>
            <a:endParaRPr lang="en-US" sz="1000" b="1" dirty="0">
              <a:solidFill>
                <a:schemeClr val="tx1">
                  <a:lumMod val="75000"/>
                  <a:lumOff val="25000"/>
                </a:schemeClr>
              </a:solidFill>
              <a:latin typeface="Century Gothic" panose="020B0502020202020204" pitchFamily="34" charset="0"/>
            </a:endParaRPr>
          </a:p>
        </p:txBody>
      </p:sp>
      <p:sp>
        <p:nvSpPr>
          <p:cNvPr id="130" name="TextBox 129"/>
          <p:cNvSpPr txBox="1"/>
          <p:nvPr userDrawn="1"/>
        </p:nvSpPr>
        <p:spPr>
          <a:xfrm>
            <a:off x="5542845" y="6247260"/>
            <a:ext cx="1604927"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Multi County District (3)</a:t>
            </a:r>
          </a:p>
        </p:txBody>
      </p:sp>
    </p:spTree>
    <p:extLst>
      <p:ext uri="{BB962C8B-B14F-4D97-AF65-F5344CB8AC3E}">
        <p14:creationId xmlns:p14="http://schemas.microsoft.com/office/powerpoint/2010/main" val="399025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744537" y="1900238"/>
            <a:ext cx="2742815" cy="954087"/>
          </a:xfrm>
        </p:spPr>
        <p:txBody>
          <a:bodyPr>
            <a:normAutofit/>
          </a:bodyPr>
          <a:lstStyle>
            <a:lvl1pPr marL="0" indent="0">
              <a:buNone/>
              <a:defRPr sz="3000"/>
            </a:lvl1pPr>
          </a:lstStyle>
          <a:p>
            <a:pPr lvl="0"/>
            <a:r>
              <a:rPr lang="en-US" dirty="0"/>
              <a:t>Washington State Map 1</a:t>
            </a:r>
          </a:p>
        </p:txBody>
      </p:sp>
      <p:sp>
        <p:nvSpPr>
          <p:cNvPr id="82" name="Text Placeholder 77"/>
          <p:cNvSpPr>
            <a:spLocks noGrp="1"/>
          </p:cNvSpPr>
          <p:nvPr>
            <p:ph type="body" sz="quarter" idx="11" hasCustomPrompt="1"/>
          </p:nvPr>
        </p:nvSpPr>
        <p:spPr>
          <a:xfrm>
            <a:off x="744538" y="2858792"/>
            <a:ext cx="2742815"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86" name="Text Placeholder 83"/>
          <p:cNvSpPr>
            <a:spLocks noGrp="1"/>
          </p:cNvSpPr>
          <p:nvPr>
            <p:ph type="body" sz="quarter" idx="12" hasCustomPrompt="1"/>
          </p:nvPr>
        </p:nvSpPr>
        <p:spPr>
          <a:xfrm>
            <a:off x="1025231" y="4993442"/>
            <a:ext cx="1268795" cy="348349"/>
          </a:xfrm>
        </p:spPr>
        <p:txBody>
          <a:bodyPr>
            <a:noAutofit/>
          </a:bodyPr>
          <a:lstStyle>
            <a:lvl1pPr marL="0" indent="0">
              <a:buNone/>
              <a:defRPr sz="1800">
                <a:solidFill>
                  <a:schemeClr val="tx1">
                    <a:lumMod val="75000"/>
                    <a:lumOff val="25000"/>
                  </a:schemeClr>
                </a:solidFill>
              </a:defRPr>
            </a:lvl1pPr>
          </a:lstStyle>
          <a:p>
            <a:pPr lvl="0"/>
            <a:r>
              <a:rPr lang="en-US" dirty="0"/>
              <a:t>Region 1</a:t>
            </a:r>
          </a:p>
        </p:txBody>
      </p:sp>
      <p:sp>
        <p:nvSpPr>
          <p:cNvPr id="87" name="Text Placeholder 83"/>
          <p:cNvSpPr>
            <a:spLocks noGrp="1"/>
          </p:cNvSpPr>
          <p:nvPr>
            <p:ph type="body" sz="quarter" idx="13" hasCustomPrompt="1"/>
          </p:nvPr>
        </p:nvSpPr>
        <p:spPr>
          <a:xfrm>
            <a:off x="2558836" y="4995010"/>
            <a:ext cx="1159276" cy="348349"/>
          </a:xfrm>
        </p:spPr>
        <p:txBody>
          <a:bodyPr>
            <a:noAutofit/>
          </a:bodyPr>
          <a:lstStyle>
            <a:lvl1pPr marL="0" indent="0">
              <a:buNone/>
              <a:defRPr sz="1800">
                <a:solidFill>
                  <a:schemeClr val="tx1">
                    <a:lumMod val="75000"/>
                    <a:lumOff val="25000"/>
                  </a:schemeClr>
                </a:solidFill>
              </a:defRPr>
            </a:lvl1pPr>
          </a:lstStyle>
          <a:p>
            <a:pPr lvl="0"/>
            <a:r>
              <a:rPr lang="en-US" dirty="0"/>
              <a:t>Region 2</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35472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5102942" y="0"/>
            <a:ext cx="4041058"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4373E"/>
              </a:solidFill>
            </a:endParaRPr>
          </a:p>
        </p:txBody>
      </p:sp>
      <p:sp>
        <p:nvSpPr>
          <p:cNvPr id="78" name="Text Placeholder 77"/>
          <p:cNvSpPr>
            <a:spLocks noGrp="1"/>
          </p:cNvSpPr>
          <p:nvPr>
            <p:ph type="body" sz="quarter" idx="11" hasCustomPrompt="1"/>
          </p:nvPr>
        </p:nvSpPr>
        <p:spPr>
          <a:xfrm>
            <a:off x="5872720" y="2698533"/>
            <a:ext cx="2742815"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79" name="Text Placeholder 74"/>
          <p:cNvSpPr>
            <a:spLocks noGrp="1"/>
          </p:cNvSpPr>
          <p:nvPr>
            <p:ph type="body" sz="quarter" idx="10" hasCustomPrompt="1"/>
          </p:nvPr>
        </p:nvSpPr>
        <p:spPr>
          <a:xfrm>
            <a:off x="5872719" y="1739979"/>
            <a:ext cx="2742815" cy="954087"/>
          </a:xfrm>
        </p:spPr>
        <p:txBody>
          <a:bodyPr>
            <a:normAutofit/>
          </a:bodyPr>
          <a:lstStyle>
            <a:lvl1pPr marL="0" indent="0">
              <a:buNone/>
              <a:defRPr sz="3000">
                <a:solidFill>
                  <a:schemeClr val="bg1"/>
                </a:solidFill>
              </a:defRPr>
            </a:lvl1pPr>
          </a:lstStyle>
          <a:p>
            <a:pPr lvl="0"/>
            <a:r>
              <a:rPr lang="en-US" dirty="0"/>
              <a:t>Washington State Map 2</a:t>
            </a:r>
          </a:p>
        </p:txBody>
      </p:sp>
      <p:sp>
        <p:nvSpPr>
          <p:cNvPr id="97" name="Text Placeholder 93"/>
          <p:cNvSpPr>
            <a:spLocks noGrp="1"/>
          </p:cNvSpPr>
          <p:nvPr>
            <p:ph type="body" sz="quarter" idx="12" hasCustomPrompt="1"/>
          </p:nvPr>
        </p:nvSpPr>
        <p:spPr>
          <a:xfrm>
            <a:off x="5871586" y="4795983"/>
            <a:ext cx="2743947"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98" name="Text Placeholder 93"/>
          <p:cNvSpPr>
            <a:spLocks noGrp="1"/>
          </p:cNvSpPr>
          <p:nvPr>
            <p:ph type="body" sz="quarter" idx="13" hasCustomPrompt="1"/>
          </p:nvPr>
        </p:nvSpPr>
        <p:spPr>
          <a:xfrm>
            <a:off x="5871584" y="5314141"/>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99" name="Text Placeholder 93"/>
          <p:cNvSpPr>
            <a:spLocks noGrp="1"/>
          </p:cNvSpPr>
          <p:nvPr>
            <p:ph type="body" sz="quarter" idx="14" hasCustomPrompt="1"/>
          </p:nvPr>
        </p:nvSpPr>
        <p:spPr>
          <a:xfrm>
            <a:off x="5876205" y="5846159"/>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Tree>
    <p:extLst>
      <p:ext uri="{BB962C8B-B14F-4D97-AF65-F5344CB8AC3E}">
        <p14:creationId xmlns:p14="http://schemas.microsoft.com/office/powerpoint/2010/main" val="3558403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744537" y="1900238"/>
            <a:ext cx="2742815" cy="954087"/>
          </a:xfrm>
        </p:spPr>
        <p:txBody>
          <a:bodyPr>
            <a:normAutofit/>
          </a:bodyPr>
          <a:lstStyle>
            <a:lvl1pPr marL="0" indent="0">
              <a:buNone/>
              <a:defRPr sz="3000"/>
            </a:lvl1pPr>
          </a:lstStyle>
          <a:p>
            <a:pPr lvl="0"/>
            <a:r>
              <a:rPr lang="en-US" dirty="0"/>
              <a:t>United States Map 1</a:t>
            </a:r>
          </a:p>
        </p:txBody>
      </p:sp>
      <p:sp>
        <p:nvSpPr>
          <p:cNvPr id="82" name="Text Placeholder 77"/>
          <p:cNvSpPr>
            <a:spLocks noGrp="1"/>
          </p:cNvSpPr>
          <p:nvPr>
            <p:ph type="body" sz="quarter" idx="11" hasCustomPrompt="1"/>
          </p:nvPr>
        </p:nvSpPr>
        <p:spPr>
          <a:xfrm>
            <a:off x="744538" y="2858791"/>
            <a:ext cx="2742815"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a:t>Text… Click on a state to recolor it. You can add or erase items to the legend below to correspond with your map needs.</a:t>
            </a:r>
          </a:p>
        </p:txBody>
      </p:sp>
      <p:sp>
        <p:nvSpPr>
          <p:cNvPr id="6" name="Text Placeholder 83"/>
          <p:cNvSpPr>
            <a:spLocks noGrp="1"/>
          </p:cNvSpPr>
          <p:nvPr>
            <p:ph type="body" sz="quarter" idx="12" hasCustomPrompt="1"/>
          </p:nvPr>
        </p:nvSpPr>
        <p:spPr>
          <a:xfrm>
            <a:off x="1025232" y="4975857"/>
            <a:ext cx="1152704" cy="348349"/>
          </a:xfrm>
        </p:spPr>
        <p:txBody>
          <a:bodyPr>
            <a:noAutofit/>
          </a:bodyPr>
          <a:lstStyle>
            <a:lvl1pPr marL="0" indent="0">
              <a:buNone/>
              <a:defRPr sz="1800">
                <a:solidFill>
                  <a:schemeClr val="tx1">
                    <a:lumMod val="75000"/>
                    <a:lumOff val="25000"/>
                  </a:schemeClr>
                </a:solidFill>
              </a:defRPr>
            </a:lvl1pPr>
          </a:lstStyle>
          <a:p>
            <a:pPr lvl="0"/>
            <a:r>
              <a:rPr lang="en-US" dirty="0"/>
              <a:t>Region 1</a:t>
            </a:r>
          </a:p>
        </p:txBody>
      </p:sp>
      <p:sp>
        <p:nvSpPr>
          <p:cNvPr id="7" name="Text Placeholder 83"/>
          <p:cNvSpPr>
            <a:spLocks noGrp="1"/>
          </p:cNvSpPr>
          <p:nvPr>
            <p:ph type="body" sz="quarter" idx="13" hasCustomPrompt="1"/>
          </p:nvPr>
        </p:nvSpPr>
        <p:spPr>
          <a:xfrm>
            <a:off x="2558835" y="4977425"/>
            <a:ext cx="1209211" cy="348349"/>
          </a:xfrm>
        </p:spPr>
        <p:txBody>
          <a:bodyPr>
            <a:noAutofit/>
          </a:bodyPr>
          <a:lstStyle>
            <a:lvl1pPr marL="0" indent="0">
              <a:buNone/>
              <a:defRPr sz="1800">
                <a:solidFill>
                  <a:schemeClr val="tx1">
                    <a:lumMod val="75000"/>
                    <a:lumOff val="25000"/>
                  </a:schemeClr>
                </a:solidFill>
              </a:defRPr>
            </a:lvl1pPr>
          </a:lstStyle>
          <a:p>
            <a:pPr lvl="0"/>
            <a:r>
              <a:rPr lang="en-US" dirty="0"/>
              <a:t>Region 2</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21312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5102942" y="0"/>
            <a:ext cx="4041058"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73E"/>
              </a:solidFill>
            </a:endParaRPr>
          </a:p>
        </p:txBody>
      </p:sp>
      <p:sp>
        <p:nvSpPr>
          <p:cNvPr id="12" name="Text Placeholder 77"/>
          <p:cNvSpPr>
            <a:spLocks noGrp="1"/>
          </p:cNvSpPr>
          <p:nvPr>
            <p:ph type="body" sz="quarter" idx="11" hasCustomPrompt="1"/>
          </p:nvPr>
        </p:nvSpPr>
        <p:spPr>
          <a:xfrm>
            <a:off x="5872720" y="2698533"/>
            <a:ext cx="2742815"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13" name="Text Placeholder 74"/>
          <p:cNvSpPr>
            <a:spLocks noGrp="1"/>
          </p:cNvSpPr>
          <p:nvPr>
            <p:ph type="body" sz="quarter" idx="10" hasCustomPrompt="1"/>
          </p:nvPr>
        </p:nvSpPr>
        <p:spPr>
          <a:xfrm>
            <a:off x="5872719" y="1739979"/>
            <a:ext cx="2742815" cy="958554"/>
          </a:xfrm>
        </p:spPr>
        <p:txBody>
          <a:bodyPr>
            <a:normAutofit/>
          </a:bodyPr>
          <a:lstStyle>
            <a:lvl1pPr marL="0" indent="0">
              <a:spcBef>
                <a:spcPts val="0"/>
              </a:spcBef>
              <a:buNone/>
              <a:defRPr sz="3000" u="none" baseline="0">
                <a:solidFill>
                  <a:schemeClr val="bg1"/>
                </a:solidFill>
              </a:defRPr>
            </a:lvl1pPr>
          </a:lstStyle>
          <a:p>
            <a:pPr lvl="0"/>
            <a:r>
              <a:rPr lang="en-US" dirty="0"/>
              <a:t>United States Map 2</a:t>
            </a:r>
          </a:p>
        </p:txBody>
      </p:sp>
      <p:sp>
        <p:nvSpPr>
          <p:cNvPr id="17" name="Text Placeholder 93"/>
          <p:cNvSpPr>
            <a:spLocks noGrp="1"/>
          </p:cNvSpPr>
          <p:nvPr>
            <p:ph type="body" sz="quarter" idx="12" hasCustomPrompt="1"/>
          </p:nvPr>
        </p:nvSpPr>
        <p:spPr>
          <a:xfrm>
            <a:off x="5871586" y="4795983"/>
            <a:ext cx="2743947"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18" name="Text Placeholder 93"/>
          <p:cNvSpPr>
            <a:spLocks noGrp="1"/>
          </p:cNvSpPr>
          <p:nvPr>
            <p:ph type="body" sz="quarter" idx="13" hasCustomPrompt="1"/>
          </p:nvPr>
        </p:nvSpPr>
        <p:spPr>
          <a:xfrm>
            <a:off x="5871584" y="5314141"/>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19" name="Text Placeholder 93"/>
          <p:cNvSpPr>
            <a:spLocks noGrp="1"/>
          </p:cNvSpPr>
          <p:nvPr>
            <p:ph type="body" sz="quarter" idx="14" hasCustomPrompt="1"/>
          </p:nvPr>
        </p:nvSpPr>
        <p:spPr>
          <a:xfrm>
            <a:off x="5876205" y="5846159"/>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Tree>
    <p:extLst>
      <p:ext uri="{BB962C8B-B14F-4D97-AF65-F5344CB8AC3E}">
        <p14:creationId xmlns:p14="http://schemas.microsoft.com/office/powerpoint/2010/main" val="327243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Editable World Map</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92855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Public Health System</a:t>
            </a:r>
          </a:p>
        </p:txBody>
      </p:sp>
      <p:sp>
        <p:nvSpPr>
          <p:cNvPr id="10" name="Rectangle 9"/>
          <p:cNvSpPr/>
          <p:nvPr userDrawn="1"/>
        </p:nvSpPr>
        <p:spPr>
          <a:xfrm>
            <a:off x="5751501" y="5150529"/>
            <a:ext cx="2776041" cy="1564531"/>
          </a:xfrm>
          <a:prstGeom prst="rect">
            <a:avLst/>
          </a:prstGeom>
        </p:spPr>
        <p:txBody>
          <a:bodyPr wrap="square">
            <a:spAutoFit/>
          </a:bodyPr>
          <a:lstStyle/>
          <a:p>
            <a:pPr marL="1588">
              <a:spcBef>
                <a:spcPts val="900"/>
              </a:spcBef>
            </a:pPr>
            <a:r>
              <a:rPr lang="en-US" sz="1600" dirty="0">
                <a:solidFill>
                  <a:schemeClr val="tx1">
                    <a:lumMod val="75000"/>
                    <a:lumOff val="25000"/>
                  </a:schemeClr>
                </a:solidFill>
                <a:latin typeface="Century Gothic" panose="020B0502020202020204" pitchFamily="34" charset="0"/>
              </a:rPr>
              <a:t>Partners</a:t>
            </a:r>
          </a:p>
          <a:p>
            <a:pPr marL="1588">
              <a:spcBef>
                <a:spcPts val="200"/>
              </a:spcBef>
            </a:pPr>
            <a:r>
              <a:rPr lang="en-US" sz="1300" dirty="0">
                <a:solidFill>
                  <a:schemeClr val="tx1">
                    <a:lumMod val="75000"/>
                    <a:lumOff val="25000"/>
                  </a:schemeClr>
                </a:solidFill>
                <a:latin typeface="Century Gothic" panose="020B0502020202020204" pitchFamily="34" charset="0"/>
              </a:rPr>
              <a:t>Health Care Delivery System</a:t>
            </a:r>
          </a:p>
          <a:p>
            <a:pPr marL="1588"/>
            <a:r>
              <a:rPr lang="en-US" sz="1300" dirty="0">
                <a:solidFill>
                  <a:schemeClr val="tx1">
                    <a:lumMod val="75000"/>
                    <a:lumOff val="25000"/>
                  </a:schemeClr>
                </a:solidFill>
                <a:latin typeface="Century Gothic" panose="020B0502020202020204" pitchFamily="34" charset="0"/>
              </a:rPr>
              <a:t>Professional Associations</a:t>
            </a:r>
          </a:p>
          <a:p>
            <a:pPr marL="1588"/>
            <a:r>
              <a:rPr lang="en-US" sz="1300" dirty="0">
                <a:solidFill>
                  <a:schemeClr val="tx1">
                    <a:lumMod val="75000"/>
                    <a:lumOff val="25000"/>
                  </a:schemeClr>
                </a:solidFill>
                <a:latin typeface="Century Gothic" panose="020B0502020202020204" pitchFamily="34" charset="0"/>
              </a:rPr>
              <a:t>Academic Institutions</a:t>
            </a:r>
          </a:p>
          <a:p>
            <a:pPr marL="1588"/>
            <a:r>
              <a:rPr lang="en-US" sz="1300" dirty="0">
                <a:solidFill>
                  <a:schemeClr val="tx1">
                    <a:lumMod val="75000"/>
                    <a:lumOff val="25000"/>
                  </a:schemeClr>
                </a:solidFill>
                <a:latin typeface="Century Gothic" panose="020B0502020202020204" pitchFamily="34" charset="0"/>
              </a:rPr>
              <a:t>Non-Profit Organizations</a:t>
            </a:r>
          </a:p>
          <a:p>
            <a:pPr marL="1588"/>
            <a:r>
              <a:rPr lang="en-US" sz="1300" dirty="0">
                <a:solidFill>
                  <a:schemeClr val="tx1">
                    <a:lumMod val="75000"/>
                    <a:lumOff val="25000"/>
                  </a:schemeClr>
                </a:solidFill>
                <a:latin typeface="Century Gothic" panose="020B0502020202020204" pitchFamily="34" charset="0"/>
              </a:rPr>
              <a:t>Private Sector</a:t>
            </a:r>
          </a:p>
          <a:p>
            <a:pPr marL="1588"/>
            <a:r>
              <a:rPr lang="en-US" sz="1300" dirty="0">
                <a:solidFill>
                  <a:schemeClr val="tx1">
                    <a:lumMod val="75000"/>
                    <a:lumOff val="25000"/>
                  </a:schemeClr>
                </a:solidFill>
                <a:latin typeface="Century Gothic" panose="020B0502020202020204" pitchFamily="34" charset="0"/>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295400" y="3199106"/>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dirty="0">
                <a:solidFill>
                  <a:srgbClr val="349D96"/>
                </a:solidFill>
                <a:latin typeface="Century Gothic" panose="020B0502020202020204" pitchFamily="34" charset="0"/>
              </a:rPr>
              <a:t>WASHINGTON STATE</a:t>
            </a:r>
          </a:p>
        </p:txBody>
      </p:sp>
      <p:cxnSp>
        <p:nvCxnSpPr>
          <p:cNvPr id="18" name="Straight Connector 17"/>
          <p:cNvCxnSpPr/>
          <p:nvPr userDrawn="1"/>
        </p:nvCxnSpPr>
        <p:spPr>
          <a:xfrm>
            <a:off x="1628454" y="5966966"/>
            <a:ext cx="4205201"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8" y="5688106"/>
            <a:ext cx="238267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3227145" y="5149475"/>
            <a:ext cx="2667000" cy="1164421"/>
          </a:xfrm>
          <a:prstGeom prst="rect">
            <a:avLst/>
          </a:prstGeom>
          <a:noFill/>
        </p:spPr>
        <p:txBody>
          <a:bodyPr wrap="square">
            <a:spAutoFit/>
          </a:bodyPr>
          <a:lstStyle/>
          <a:p>
            <a:pPr>
              <a:spcBef>
                <a:spcPts val="900"/>
              </a:spcBef>
            </a:pPr>
            <a:r>
              <a:rPr lang="en-US" sz="1600" dirty="0">
                <a:solidFill>
                  <a:schemeClr val="tx1">
                    <a:lumMod val="75000"/>
                    <a:lumOff val="25000"/>
                  </a:schemeClr>
                </a:solidFill>
                <a:latin typeface="Century Gothic" panose="020B0502020202020204" pitchFamily="34" charset="0"/>
              </a:rPr>
              <a:t>Government</a:t>
            </a:r>
          </a:p>
          <a:p>
            <a:pPr>
              <a:spcBef>
                <a:spcPts val="200"/>
              </a:spcBef>
            </a:pPr>
            <a:r>
              <a:rPr lang="en-US" sz="1300" dirty="0">
                <a:solidFill>
                  <a:schemeClr val="tx1">
                    <a:lumMod val="75000"/>
                    <a:lumOff val="25000"/>
                  </a:schemeClr>
                </a:solidFill>
                <a:latin typeface="Century Gothic" panose="020B0502020202020204" pitchFamily="34" charset="0"/>
              </a:rPr>
              <a:t>Department of Health</a:t>
            </a:r>
          </a:p>
          <a:p>
            <a:r>
              <a:rPr lang="en-US" sz="1300" dirty="0">
                <a:solidFill>
                  <a:schemeClr val="tx1">
                    <a:lumMod val="75000"/>
                    <a:lumOff val="25000"/>
                  </a:schemeClr>
                </a:solidFill>
                <a:latin typeface="Century Gothic" panose="020B0502020202020204" pitchFamily="34" charset="0"/>
              </a:rPr>
              <a:t>State Board of Health</a:t>
            </a:r>
          </a:p>
          <a:p>
            <a:r>
              <a:rPr lang="en-US" sz="1300" dirty="0">
                <a:solidFill>
                  <a:schemeClr val="tx1">
                    <a:lumMod val="75000"/>
                    <a:lumOff val="25000"/>
                  </a:schemeClr>
                </a:solidFill>
                <a:latin typeface="Century Gothic" panose="020B0502020202020204" pitchFamily="34" charset="0"/>
              </a:rPr>
              <a:t>Local Health Jurisdictions (35)</a:t>
            </a:r>
          </a:p>
          <a:p>
            <a:r>
              <a:rPr lang="en-US" sz="1300" dirty="0">
                <a:solidFill>
                  <a:schemeClr val="tx1">
                    <a:lumMod val="75000"/>
                    <a:lumOff val="25000"/>
                  </a:schemeClr>
                </a:solidFill>
                <a:latin typeface="Century Gothic" panose="020B0502020202020204" pitchFamily="34" charset="0"/>
              </a:rPr>
              <a:t>Tribal Nations (29)</a:t>
            </a:r>
          </a:p>
        </p:txBody>
      </p:sp>
    </p:spTree>
    <p:extLst>
      <p:ext uri="{BB962C8B-B14F-4D97-AF65-F5344CB8AC3E}">
        <p14:creationId xmlns:p14="http://schemas.microsoft.com/office/powerpoint/2010/main" val="402001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4889"/>
          <a:stretch/>
        </p:blipFill>
        <p:spPr>
          <a:xfrm>
            <a:off x="0" y="0"/>
            <a:ext cx="9150394"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485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3431263"/>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215717" y="3933309"/>
            <a:ext cx="675133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2" name="Text Placeholder 2"/>
          <p:cNvSpPr>
            <a:spLocks noGrp="1"/>
          </p:cNvSpPr>
          <p:nvPr>
            <p:ph type="body" sz="quarter" idx="13" hasCustomPrompt="1"/>
          </p:nvPr>
        </p:nvSpPr>
        <p:spPr>
          <a:xfrm>
            <a:off x="1214653" y="4903934"/>
            <a:ext cx="6752396"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2045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4778820"/>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215717" y="5297702"/>
            <a:ext cx="675133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34760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3773978"/>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839585" y="5297702"/>
            <a:ext cx="7489768"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2943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3773978"/>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839585" y="5021477"/>
            <a:ext cx="744266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 name="Picture Placeholder 17"/>
          <p:cNvSpPr>
            <a:spLocks noGrp="1"/>
          </p:cNvSpPr>
          <p:nvPr>
            <p:ph type="pic" sz="quarter" idx="13"/>
          </p:nvPr>
        </p:nvSpPr>
        <p:spPr>
          <a:xfrm>
            <a:off x="4774276" y="814647"/>
            <a:ext cx="3507971" cy="3773978"/>
          </a:xfrm>
        </p:spPr>
        <p:txBody>
          <a:bodyPr/>
          <a:lstStyle>
            <a:lvl1pPr marL="0" indent="0">
              <a:buNone/>
              <a:defRPr/>
            </a:lvl1pPr>
          </a:lstStyle>
          <a:p>
            <a:r>
              <a:rPr lang="en-US" dirty="0"/>
              <a:t>Click icon to add picture</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41902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6865315"/>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404169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1031777"/>
            <a:ext cx="9144000" cy="4778820"/>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26075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5228706"/>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65229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5187142"/>
          </a:xfrm>
        </p:spPr>
        <p:txBody>
          <a:bodyPr/>
          <a:lstStyle>
            <a:lvl1pPr marL="0" indent="0">
              <a:buNone/>
              <a:defRPr/>
            </a:lvl1pPr>
          </a:lstStyle>
          <a:p>
            <a:r>
              <a:rPr lang="en-US" dirty="0"/>
              <a:t>Click icon to add picture</a:t>
            </a:r>
          </a:p>
        </p:txBody>
      </p:sp>
      <p:sp>
        <p:nvSpPr>
          <p:cNvPr id="4" name="Picture Placeholder 17"/>
          <p:cNvSpPr>
            <a:spLocks noGrp="1"/>
          </p:cNvSpPr>
          <p:nvPr>
            <p:ph type="pic" sz="quarter" idx="13"/>
          </p:nvPr>
        </p:nvSpPr>
        <p:spPr>
          <a:xfrm>
            <a:off x="4774276" y="814647"/>
            <a:ext cx="3507971" cy="5187142"/>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50476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47210" y="1233820"/>
            <a:ext cx="3960262"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4647211" y="3069758"/>
            <a:ext cx="3960262"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4038" y="-7315"/>
            <a:ext cx="3585172"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ext Placeholder 13"/>
          <p:cNvSpPr>
            <a:spLocks noGrp="1"/>
          </p:cNvSpPr>
          <p:nvPr>
            <p:ph type="body" sz="quarter" idx="11" hasCustomPrompt="1"/>
          </p:nvPr>
        </p:nvSpPr>
        <p:spPr>
          <a:xfrm>
            <a:off x="877824" y="3290206"/>
            <a:ext cx="2816351" cy="2174875"/>
          </a:xfrm>
        </p:spPr>
        <p:txBody>
          <a:bodyPr>
            <a:normAutofit/>
          </a:bodyPr>
          <a:lstStyle>
            <a:lvl1pPr marL="0" indent="0" algn="r">
              <a:spcBef>
                <a:spcPts val="0"/>
              </a:spcBef>
              <a:buNone/>
              <a:defRPr sz="3000"/>
            </a:lvl1pPr>
          </a:lstStyle>
          <a:p>
            <a:pPr lvl="0"/>
            <a:r>
              <a:rPr lang="en-US" dirty="0"/>
              <a:t>Left Photo Slide 1</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68251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4038" y="-1"/>
            <a:ext cx="3960402"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hasCustomPrompt="1"/>
          </p:nvPr>
        </p:nvSpPr>
        <p:spPr>
          <a:xfrm>
            <a:off x="4579756" y="2099462"/>
            <a:ext cx="3960262"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 Slide 2</a:t>
            </a:r>
          </a:p>
        </p:txBody>
      </p:sp>
      <p:sp>
        <p:nvSpPr>
          <p:cNvPr id="13" name="Text Placeholder 3"/>
          <p:cNvSpPr>
            <a:spLocks noGrp="1"/>
          </p:cNvSpPr>
          <p:nvPr>
            <p:ph type="body" sz="half" idx="10" hasCustomPrompt="1"/>
          </p:nvPr>
        </p:nvSpPr>
        <p:spPr>
          <a:xfrm>
            <a:off x="4579756" y="2702503"/>
            <a:ext cx="396026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05434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55" b="17571"/>
          <a:stretch/>
        </p:blipFill>
        <p:spPr>
          <a:xfrm>
            <a:off x="1" y="0"/>
            <a:ext cx="9144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3844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726497" y="1711756"/>
            <a:ext cx="2817895"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Photos Slide 3</a:t>
            </a:r>
          </a:p>
        </p:txBody>
      </p:sp>
      <p:sp>
        <p:nvSpPr>
          <p:cNvPr id="13" name="Text Placeholder 3"/>
          <p:cNvSpPr>
            <a:spLocks noGrp="1"/>
          </p:cNvSpPr>
          <p:nvPr>
            <p:ph type="body" sz="half" idx="10" hasCustomPrompt="1"/>
          </p:nvPr>
        </p:nvSpPr>
        <p:spPr>
          <a:xfrm>
            <a:off x="5726498" y="2702503"/>
            <a:ext cx="2817895"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7315" y="-2744"/>
            <a:ext cx="2618333"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2614475" y="-2744"/>
            <a:ext cx="248492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2614475" y="3436315"/>
            <a:ext cx="2484922"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317227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29841" y="1219190"/>
            <a:ext cx="3960262"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29842" y="3055128"/>
            <a:ext cx="3960262"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558828" y="-7315"/>
            <a:ext cx="3585172"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ext Placeholder 13"/>
          <p:cNvSpPr>
            <a:spLocks noGrp="1"/>
          </p:cNvSpPr>
          <p:nvPr>
            <p:ph type="body" sz="quarter" idx="11" hasCustomPrompt="1"/>
          </p:nvPr>
        </p:nvSpPr>
        <p:spPr>
          <a:xfrm>
            <a:off x="5442178" y="3290206"/>
            <a:ext cx="2685822" cy="2174875"/>
          </a:xfrm>
        </p:spPr>
        <p:txBody>
          <a:bodyPr>
            <a:normAutofit/>
          </a:bodyPr>
          <a:lstStyle>
            <a:lvl1pPr marL="0" indent="0">
              <a:buNone/>
              <a:defRPr sz="3000"/>
            </a:lvl1pPr>
          </a:lstStyle>
          <a:p>
            <a:pPr lvl="0"/>
            <a:r>
              <a:rPr lang="en-US" dirty="0"/>
              <a:t>Right Photo Slide 1</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08015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1"/>
            <a:ext cx="3960402"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629847" y="2709818"/>
            <a:ext cx="396026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5" name="Text Placeholder 3"/>
          <p:cNvSpPr>
            <a:spLocks noGrp="1"/>
          </p:cNvSpPr>
          <p:nvPr>
            <p:ph type="body" sz="half" idx="2" hasCustomPrompt="1"/>
          </p:nvPr>
        </p:nvSpPr>
        <p:spPr>
          <a:xfrm>
            <a:off x="629847" y="2106778"/>
            <a:ext cx="3960262"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 Slide 2</a:t>
            </a:r>
          </a:p>
        </p:txBody>
      </p:sp>
    </p:spTree>
    <p:extLst>
      <p:ext uri="{BB962C8B-B14F-4D97-AF65-F5344CB8AC3E}">
        <p14:creationId xmlns:p14="http://schemas.microsoft.com/office/powerpoint/2010/main" val="2600895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629832" y="1711756"/>
            <a:ext cx="2817895"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Photos Slide 3</a:t>
            </a:r>
          </a:p>
        </p:txBody>
      </p:sp>
      <p:sp>
        <p:nvSpPr>
          <p:cNvPr id="13" name="Text Placeholder 3"/>
          <p:cNvSpPr>
            <a:spLocks noGrp="1"/>
          </p:cNvSpPr>
          <p:nvPr>
            <p:ph type="body" sz="half" idx="10" hasCustomPrompt="1"/>
          </p:nvPr>
        </p:nvSpPr>
        <p:spPr>
          <a:xfrm>
            <a:off x="629833" y="2702503"/>
            <a:ext cx="2817895"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6524188" y="-1"/>
            <a:ext cx="2618333"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4030307" y="-1"/>
            <a:ext cx="2484922"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4030307" y="3429000"/>
            <a:ext cx="248547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82625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Table</a:t>
            </a:r>
          </a:p>
        </p:txBody>
      </p:sp>
      <p:sp>
        <p:nvSpPr>
          <p:cNvPr id="12" name="Text Placeholder 3"/>
          <p:cNvSpPr>
            <a:spLocks noGrp="1"/>
          </p:cNvSpPr>
          <p:nvPr>
            <p:ph type="body" sz="half" idx="10" hasCustomPrompt="1"/>
          </p:nvPr>
        </p:nvSpPr>
        <p:spPr>
          <a:xfrm>
            <a:off x="1129503" y="1498349"/>
            <a:ext cx="688661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21394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Data Slide 1</a:t>
            </a:r>
          </a:p>
        </p:txBody>
      </p:sp>
      <p:sp>
        <p:nvSpPr>
          <p:cNvPr id="12" name="Text Placeholder 3"/>
          <p:cNvSpPr>
            <a:spLocks noGrp="1"/>
          </p:cNvSpPr>
          <p:nvPr>
            <p:ph type="body" sz="half" idx="10" hasCustomPrompt="1"/>
          </p:nvPr>
        </p:nvSpPr>
        <p:spPr>
          <a:xfrm>
            <a:off x="672303" y="2097064"/>
            <a:ext cx="2767838"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79633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Data Slide 2</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36714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7316"/>
            <a:ext cx="3960402"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hasCustomPrompt="1"/>
          </p:nvPr>
        </p:nvSpPr>
        <p:spPr>
          <a:xfrm>
            <a:off x="684277" y="1721334"/>
            <a:ext cx="3905832"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p:txBody>
      </p:sp>
      <p:sp>
        <p:nvSpPr>
          <p:cNvPr id="11" name="Text Placeholder 2"/>
          <p:cNvSpPr>
            <a:spLocks noGrp="1"/>
          </p:cNvSpPr>
          <p:nvPr>
            <p:ph type="body" sz="quarter" idx="11" hasCustomPrompt="1"/>
          </p:nvPr>
        </p:nvSpPr>
        <p:spPr>
          <a:xfrm>
            <a:off x="684668" y="2221605"/>
            <a:ext cx="3905441"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684277" y="2702503"/>
            <a:ext cx="390583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138106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Team Slide 1</a:t>
            </a:r>
          </a:p>
        </p:txBody>
      </p:sp>
      <p:sp>
        <p:nvSpPr>
          <p:cNvPr id="17" name="Picture Placeholder 15"/>
          <p:cNvSpPr>
            <a:spLocks noGrp="1"/>
          </p:cNvSpPr>
          <p:nvPr>
            <p:ph type="pic" sz="quarter" idx="23"/>
          </p:nvPr>
        </p:nvSpPr>
        <p:spPr>
          <a:xfrm>
            <a:off x="3459621" y="1787642"/>
            <a:ext cx="2165350" cy="2174875"/>
          </a:xfrm>
        </p:spPr>
        <p:txBody>
          <a:bodyPr/>
          <a:lstStyle>
            <a:lvl1pPr marL="0" indent="0">
              <a:buNone/>
              <a:defRPr/>
            </a:lvl1pPr>
          </a:lstStyle>
          <a:p>
            <a:r>
              <a:rPr lang="en-US" dirty="0"/>
              <a:t>Click icon to add picture</a:t>
            </a:r>
          </a:p>
        </p:txBody>
      </p:sp>
      <p:sp>
        <p:nvSpPr>
          <p:cNvPr id="19" name="Picture Placeholder 15"/>
          <p:cNvSpPr>
            <a:spLocks noGrp="1"/>
          </p:cNvSpPr>
          <p:nvPr>
            <p:ph type="pic" sz="quarter" idx="24"/>
          </p:nvPr>
        </p:nvSpPr>
        <p:spPr>
          <a:xfrm>
            <a:off x="799271" y="1787642"/>
            <a:ext cx="2165350" cy="2174875"/>
          </a:xfrm>
        </p:spPr>
        <p:txBody>
          <a:bodyPr/>
          <a:lstStyle>
            <a:lvl1pPr marL="0" indent="0">
              <a:buNone/>
              <a:defRPr/>
            </a:lvl1pPr>
          </a:lstStyle>
          <a:p>
            <a:r>
              <a:rPr lang="en-US" dirty="0"/>
              <a:t>Click icon to add picture</a:t>
            </a:r>
          </a:p>
        </p:txBody>
      </p:sp>
      <p:sp>
        <p:nvSpPr>
          <p:cNvPr id="20" name="Picture Placeholder 15"/>
          <p:cNvSpPr>
            <a:spLocks noGrp="1"/>
          </p:cNvSpPr>
          <p:nvPr>
            <p:ph type="pic" sz="quarter" idx="22"/>
          </p:nvPr>
        </p:nvSpPr>
        <p:spPr>
          <a:xfrm>
            <a:off x="6122760" y="1787642"/>
            <a:ext cx="2165350" cy="2174875"/>
          </a:xfrm>
        </p:spPr>
        <p:txBody>
          <a:bodyPr/>
          <a:lstStyle>
            <a:lvl1pPr marL="0" indent="0">
              <a:buNone/>
              <a:defRPr/>
            </a:lvl1pPr>
          </a:lstStyle>
          <a:p>
            <a:r>
              <a:rPr lang="en-US" dirty="0"/>
              <a:t>Click icon to add picture</a:t>
            </a:r>
          </a:p>
        </p:txBody>
      </p:sp>
      <p:sp>
        <p:nvSpPr>
          <p:cNvPr id="23" name="Text Placeholder 21"/>
          <p:cNvSpPr>
            <a:spLocks noGrp="1"/>
          </p:cNvSpPr>
          <p:nvPr>
            <p:ph type="body" sz="quarter" idx="25" hasCustomPrompt="1"/>
          </p:nvPr>
        </p:nvSpPr>
        <p:spPr>
          <a:xfrm>
            <a:off x="799139" y="4369066"/>
            <a:ext cx="2165481"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4" name="Text Placeholder 21"/>
          <p:cNvSpPr>
            <a:spLocks noGrp="1"/>
          </p:cNvSpPr>
          <p:nvPr>
            <p:ph type="body" sz="quarter" idx="26" hasCustomPrompt="1"/>
          </p:nvPr>
        </p:nvSpPr>
        <p:spPr>
          <a:xfrm>
            <a:off x="3459622" y="4366079"/>
            <a:ext cx="2165349"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5" name="Text Placeholder 21"/>
          <p:cNvSpPr>
            <a:spLocks noGrp="1"/>
          </p:cNvSpPr>
          <p:nvPr>
            <p:ph type="body" sz="quarter" idx="27" hasCustomPrompt="1"/>
          </p:nvPr>
        </p:nvSpPr>
        <p:spPr>
          <a:xfrm>
            <a:off x="6122629" y="4358568"/>
            <a:ext cx="2165349"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7" name="Text Placeholder 21"/>
          <p:cNvSpPr>
            <a:spLocks noGrp="1"/>
          </p:cNvSpPr>
          <p:nvPr>
            <p:ph type="body" sz="quarter" idx="29" hasCustomPrompt="1"/>
          </p:nvPr>
        </p:nvSpPr>
        <p:spPr>
          <a:xfrm>
            <a:off x="3459490" y="4704753"/>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799139" y="4712068"/>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6122629" y="4715116"/>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3459489" y="5047754"/>
            <a:ext cx="2165481"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799138" y="5055069"/>
            <a:ext cx="2165481"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6122562" y="5055933"/>
            <a:ext cx="2165481"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72404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Team Slide 2</a:t>
            </a:r>
          </a:p>
        </p:txBody>
      </p:sp>
      <p:sp>
        <p:nvSpPr>
          <p:cNvPr id="24" name="Text Placeholder 21"/>
          <p:cNvSpPr>
            <a:spLocks noGrp="1"/>
          </p:cNvSpPr>
          <p:nvPr>
            <p:ph type="body" sz="quarter" idx="25" hasCustomPrompt="1"/>
          </p:nvPr>
        </p:nvSpPr>
        <p:spPr>
          <a:xfrm>
            <a:off x="356" y="4569091"/>
            <a:ext cx="2271376"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8" name="Text Placeholder 21"/>
          <p:cNvSpPr>
            <a:spLocks noGrp="1"/>
          </p:cNvSpPr>
          <p:nvPr>
            <p:ph type="body" sz="quarter" idx="30" hasCustomPrompt="1"/>
          </p:nvPr>
        </p:nvSpPr>
        <p:spPr>
          <a:xfrm>
            <a:off x="356" y="4919407"/>
            <a:ext cx="2271376"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355" y="5291672"/>
            <a:ext cx="2271377"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2275777" y="1838841"/>
            <a:ext cx="2251528" cy="2325903"/>
          </a:xfrm>
        </p:spPr>
        <p:txBody>
          <a:bodyPr/>
          <a:lstStyle>
            <a:lvl1pPr marL="0" indent="0">
              <a:buNone/>
              <a:defRPr/>
            </a:lvl1pPr>
          </a:lstStyle>
          <a:p>
            <a:r>
              <a:rPr lang="en-US" dirty="0"/>
              <a:t>Click icon to add picture</a:t>
            </a:r>
          </a:p>
        </p:txBody>
      </p:sp>
      <p:sp>
        <p:nvSpPr>
          <p:cNvPr id="35" name="Picture Placeholder 15"/>
          <p:cNvSpPr>
            <a:spLocks noGrp="1"/>
          </p:cNvSpPr>
          <p:nvPr>
            <p:ph type="pic" sz="quarter" idx="24"/>
          </p:nvPr>
        </p:nvSpPr>
        <p:spPr>
          <a:xfrm>
            <a:off x="2057" y="1838841"/>
            <a:ext cx="2269675" cy="2325903"/>
          </a:xfrm>
        </p:spPr>
        <p:txBody>
          <a:bodyPr/>
          <a:lstStyle>
            <a:lvl1pPr marL="0" indent="0">
              <a:buNone/>
              <a:defRPr/>
            </a:lvl1pPr>
          </a:lstStyle>
          <a:p>
            <a:r>
              <a:rPr lang="en-US" dirty="0"/>
              <a:t>Click icon to add picture</a:t>
            </a:r>
          </a:p>
        </p:txBody>
      </p:sp>
      <p:sp>
        <p:nvSpPr>
          <p:cNvPr id="36" name="Picture Placeholder 15"/>
          <p:cNvSpPr>
            <a:spLocks noGrp="1"/>
          </p:cNvSpPr>
          <p:nvPr>
            <p:ph type="pic" sz="quarter" idx="22"/>
          </p:nvPr>
        </p:nvSpPr>
        <p:spPr>
          <a:xfrm>
            <a:off x="4529004" y="1838841"/>
            <a:ext cx="2286481" cy="2325903"/>
          </a:xfrm>
        </p:spPr>
        <p:txBody>
          <a:bodyPr/>
          <a:lstStyle>
            <a:lvl1pPr marL="0" indent="0">
              <a:buNone/>
              <a:defRPr/>
            </a:lvl1pPr>
          </a:lstStyle>
          <a:p>
            <a:r>
              <a:rPr lang="en-US" dirty="0"/>
              <a:t>Click icon to add picture</a:t>
            </a:r>
          </a:p>
        </p:txBody>
      </p:sp>
      <p:sp>
        <p:nvSpPr>
          <p:cNvPr id="37" name="Picture Placeholder 15"/>
          <p:cNvSpPr>
            <a:spLocks noGrp="1"/>
          </p:cNvSpPr>
          <p:nvPr>
            <p:ph type="pic" sz="quarter" idx="35"/>
          </p:nvPr>
        </p:nvSpPr>
        <p:spPr>
          <a:xfrm>
            <a:off x="6822800" y="1838841"/>
            <a:ext cx="2321199" cy="2325903"/>
          </a:xfrm>
        </p:spPr>
        <p:txBody>
          <a:bodyPr/>
          <a:lstStyle>
            <a:lvl1pPr marL="0" indent="0">
              <a:buNone/>
              <a:defRPr/>
            </a:lvl1pPr>
          </a:lstStyle>
          <a:p>
            <a:r>
              <a:rPr lang="en-US" dirty="0"/>
              <a:t>Click icon to add picture</a:t>
            </a:r>
          </a:p>
        </p:txBody>
      </p:sp>
      <p:sp>
        <p:nvSpPr>
          <p:cNvPr id="38" name="Text Placeholder 21"/>
          <p:cNvSpPr>
            <a:spLocks noGrp="1"/>
          </p:cNvSpPr>
          <p:nvPr>
            <p:ph type="body" sz="quarter" idx="36" hasCustomPrompt="1"/>
          </p:nvPr>
        </p:nvSpPr>
        <p:spPr>
          <a:xfrm>
            <a:off x="2279047" y="4569092"/>
            <a:ext cx="2255573"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39" name="Text Placeholder 21"/>
          <p:cNvSpPr>
            <a:spLocks noGrp="1"/>
          </p:cNvSpPr>
          <p:nvPr>
            <p:ph type="body" sz="quarter" idx="37" hasCustomPrompt="1"/>
          </p:nvPr>
        </p:nvSpPr>
        <p:spPr>
          <a:xfrm>
            <a:off x="2279047" y="4919406"/>
            <a:ext cx="2255573"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2279048" y="5298984"/>
            <a:ext cx="2255572"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4541935" y="4569091"/>
            <a:ext cx="2307500"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2" name="Text Placeholder 21"/>
          <p:cNvSpPr>
            <a:spLocks noGrp="1"/>
          </p:cNvSpPr>
          <p:nvPr>
            <p:ph type="body" sz="quarter" idx="40" hasCustomPrompt="1"/>
          </p:nvPr>
        </p:nvSpPr>
        <p:spPr>
          <a:xfrm>
            <a:off x="4541936" y="4919408"/>
            <a:ext cx="2307500"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4541934" y="5296216"/>
            <a:ext cx="2307501"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6852047" y="4569090"/>
            <a:ext cx="2291952"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5" name="Text Placeholder 21"/>
          <p:cNvSpPr>
            <a:spLocks noGrp="1"/>
          </p:cNvSpPr>
          <p:nvPr>
            <p:ph type="body" sz="quarter" idx="43" hasCustomPrompt="1"/>
          </p:nvPr>
        </p:nvSpPr>
        <p:spPr>
          <a:xfrm>
            <a:off x="6852047" y="4919408"/>
            <a:ext cx="2291953"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6852047" y="5298979"/>
            <a:ext cx="2291953"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8298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7422"/>
          <a:stretch/>
        </p:blipFill>
        <p:spPr>
          <a:xfrm>
            <a:off x="-6394" y="1"/>
            <a:ext cx="9150394"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459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Department of Health</a:t>
            </a: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92752" y="1845775"/>
            <a:ext cx="2248580"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41332" y="1845774"/>
            <a:ext cx="2303013"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print">
            <a:extLst>
              <a:ext uri="{28A0092B-C50C-407E-A947-70E740481C1C}">
                <a14:useLocalDpi xmlns:a14="http://schemas.microsoft.com/office/drawing/2010/main" val="0"/>
              </a:ext>
            </a:extLst>
          </a:blip>
          <a:srcRect l="22957" r="25000" b="23750"/>
          <a:stretch/>
        </p:blipFill>
        <p:spPr>
          <a:xfrm>
            <a:off x="0" y="1845772"/>
            <a:ext cx="2292752"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6926" y="4393627"/>
            <a:ext cx="2299678" cy="2071336"/>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dirty="0">
                <a:solidFill>
                  <a:srgbClr val="349D96"/>
                </a:solidFill>
                <a:latin typeface="Century Gothic" panose="020B0502020202020204" pitchFamily="34" charset="0"/>
                <a:ea typeface="+mn-ea"/>
                <a:cs typeface="+mn-cs"/>
              </a:rPr>
              <a:t>Initiatives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EndAIDS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Disease 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(E. coli, mumps, etc.)</a:t>
            </a:r>
          </a:p>
        </p:txBody>
      </p:sp>
      <p:sp>
        <p:nvSpPr>
          <p:cNvPr id="51" name="TextBox 50"/>
          <p:cNvSpPr txBox="1"/>
          <p:nvPr userDrawn="1"/>
        </p:nvSpPr>
        <p:spPr>
          <a:xfrm>
            <a:off x="4541332" y="4393628"/>
            <a:ext cx="2303013" cy="2185214"/>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Community Health</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marL="0" algn="ctr" defTabSz="914400" rtl="0" eaLnBrk="1" latinLnBrk="0" hangingPunct="1">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Tobacco 21</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Marijuana Prevention</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Immunization Rates</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Suicide Prevention Plan</a:t>
            </a:r>
          </a:p>
        </p:txBody>
      </p:sp>
      <p:sp>
        <p:nvSpPr>
          <p:cNvPr id="52" name="TextBox 51"/>
          <p:cNvSpPr txBox="1"/>
          <p:nvPr userDrawn="1"/>
        </p:nvSpPr>
        <p:spPr>
          <a:xfrm>
            <a:off x="2292752" y="4393629"/>
            <a:ext cx="2248580"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Public Health</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algn="ctr">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Shellfish Beds</a:t>
            </a:r>
          </a:p>
          <a:p>
            <a:pPr algn="ctr">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Clean Air</a:t>
            </a:r>
          </a:p>
          <a:p>
            <a:pPr algn="ctr">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Pesticide Exposures</a:t>
            </a:r>
          </a:p>
        </p:txBody>
      </p:sp>
      <p:sp>
        <p:nvSpPr>
          <p:cNvPr id="53" name="TextBox 52"/>
          <p:cNvSpPr txBox="1"/>
          <p:nvPr userDrawn="1"/>
        </p:nvSpPr>
        <p:spPr>
          <a:xfrm>
            <a:off x="6844345" y="4394913"/>
            <a:ext cx="2299655"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Quality Assurance</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marL="0" algn="ctr" defTabSz="914400" rtl="0" eaLnBrk="1" latinLnBrk="0" hangingPunct="1">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Opioids</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Certificate of Need</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Health Professions</a:t>
            </a:r>
          </a:p>
        </p:txBody>
      </p:sp>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7814" r="56502" b="14998"/>
          <a:stretch/>
        </p:blipFill>
        <p:spPr>
          <a:xfrm>
            <a:off x="6844345" y="1845773"/>
            <a:ext cx="2299655"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481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684277" y="1643610"/>
            <a:ext cx="3126178"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Screenshot</a:t>
            </a:r>
          </a:p>
        </p:txBody>
      </p:sp>
      <p:sp>
        <p:nvSpPr>
          <p:cNvPr id="10" name="Text Placeholder 2"/>
          <p:cNvSpPr>
            <a:spLocks noGrp="1"/>
          </p:cNvSpPr>
          <p:nvPr>
            <p:ph type="body" sz="quarter" idx="11" hasCustomPrompt="1"/>
          </p:nvPr>
        </p:nvSpPr>
        <p:spPr>
          <a:xfrm>
            <a:off x="684278" y="2638650"/>
            <a:ext cx="3126177"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4219575" y="1876425"/>
            <a:ext cx="3914775" cy="2324100"/>
          </a:xfrm>
        </p:spPr>
        <p:txBody>
          <a:bodyPr/>
          <a:lstStyle>
            <a:lvl1pPr marL="0" indent="0">
              <a:buNone/>
              <a:defRPr/>
            </a:lvl1pPr>
          </a:lstStyle>
          <a:p>
            <a:r>
              <a:rPr lang="en-US" dirty="0"/>
              <a:t>Click icon to add picture</a:t>
            </a:r>
          </a:p>
        </p:txBody>
      </p:sp>
      <p:sp>
        <p:nvSpPr>
          <p:cNvPr id="14" name="TextBox 13"/>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6939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4238625" y="2833688"/>
            <a:ext cx="3876675"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9" name="Text Placeholder 3"/>
          <p:cNvSpPr>
            <a:spLocks noGrp="1"/>
          </p:cNvSpPr>
          <p:nvPr>
            <p:ph type="body" sz="half" idx="2" hasCustomPrompt="1"/>
          </p:nvPr>
        </p:nvSpPr>
        <p:spPr>
          <a:xfrm>
            <a:off x="684277" y="1643610"/>
            <a:ext cx="3126178"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Address</a:t>
            </a:r>
          </a:p>
        </p:txBody>
      </p:sp>
      <p:sp>
        <p:nvSpPr>
          <p:cNvPr id="10" name="Text Placeholder 2"/>
          <p:cNvSpPr>
            <a:spLocks noGrp="1"/>
          </p:cNvSpPr>
          <p:nvPr>
            <p:ph type="body" sz="quarter" idx="11" hasCustomPrompt="1"/>
          </p:nvPr>
        </p:nvSpPr>
        <p:spPr>
          <a:xfrm>
            <a:off x="684278" y="2638650"/>
            <a:ext cx="3126177"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36974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60" y="683166"/>
            <a:ext cx="8115083" cy="5457268"/>
          </a:xfrm>
          <a:prstGeom prst="rect">
            <a:avLst/>
          </a:prstGeom>
        </p:spPr>
      </p:pic>
      <p:sp>
        <p:nvSpPr>
          <p:cNvPr id="8" name="Picture Placeholder 14"/>
          <p:cNvSpPr>
            <a:spLocks noGrp="1"/>
          </p:cNvSpPr>
          <p:nvPr>
            <p:ph type="pic" sz="quarter" idx="12"/>
          </p:nvPr>
        </p:nvSpPr>
        <p:spPr>
          <a:xfrm>
            <a:off x="1459148" y="966282"/>
            <a:ext cx="6361889" cy="4876800"/>
          </a:xfrm>
        </p:spPr>
        <p:txBody>
          <a:bodyPr/>
          <a:lstStyle>
            <a:lvl1pPr marL="0" indent="0">
              <a:buNone/>
              <a:defRPr/>
            </a:lvl1pPr>
          </a:lstStyle>
          <a:p>
            <a:r>
              <a:rPr lang="en-US" dirty="0"/>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7108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684276" y="1300708"/>
            <a:ext cx="340062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Screenshot</a:t>
            </a:r>
          </a:p>
        </p:txBody>
      </p:sp>
      <p:sp>
        <p:nvSpPr>
          <p:cNvPr id="17" name="Text Placeholder 2"/>
          <p:cNvSpPr>
            <a:spLocks noGrp="1"/>
          </p:cNvSpPr>
          <p:nvPr>
            <p:ph type="body" sz="quarter" idx="14" hasCustomPrompt="1"/>
          </p:nvPr>
        </p:nvSpPr>
        <p:spPr>
          <a:xfrm>
            <a:off x="684278" y="2295750"/>
            <a:ext cx="340061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5464630" y="1763486"/>
            <a:ext cx="2126342" cy="3302000"/>
          </a:xfrm>
        </p:spPr>
        <p:txBody>
          <a:bodyPr/>
          <a:lstStyle>
            <a:lvl1pPr marL="0" indent="0">
              <a:buNone/>
              <a:defRPr/>
            </a:lvl1pPr>
          </a:lstStyle>
          <a:p>
            <a:r>
              <a:rPr lang="en-US" dirty="0"/>
              <a:t>Click icon to add picture</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98522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684276" y="1300709"/>
            <a:ext cx="340062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Address</a:t>
            </a:r>
          </a:p>
        </p:txBody>
      </p:sp>
      <p:sp>
        <p:nvSpPr>
          <p:cNvPr id="17" name="Text Placeholder 2"/>
          <p:cNvSpPr>
            <a:spLocks noGrp="1"/>
          </p:cNvSpPr>
          <p:nvPr>
            <p:ph type="body" sz="quarter" idx="14" hasCustomPrompt="1"/>
          </p:nvPr>
        </p:nvSpPr>
        <p:spPr>
          <a:xfrm>
            <a:off x="684278" y="2295750"/>
            <a:ext cx="340061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5435295" y="3264478"/>
            <a:ext cx="2181225"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93822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430" y="2971334"/>
            <a:ext cx="9144000" cy="478522"/>
          </a:xfrm>
        </p:spPr>
        <p:txBody>
          <a:bodyPr>
            <a:noAutofit/>
          </a:bodyPr>
          <a:lstStyle>
            <a:lvl1pPr marL="0" indent="0" algn="ctr">
              <a:buNone/>
              <a:defRPr sz="3000">
                <a:solidFill>
                  <a:srgbClr val="404040"/>
                </a:solidFill>
              </a:defRPr>
            </a:lvl1pPr>
          </a:lstStyle>
          <a:p>
            <a:pPr lvl="0"/>
            <a:r>
              <a:rPr lang="en-US" dirty="0"/>
              <a:t>Questions?</a:t>
            </a:r>
          </a:p>
        </p:txBody>
      </p:sp>
      <p:cxnSp>
        <p:nvCxnSpPr>
          <p:cNvPr id="6" name="Straight Connector 5"/>
          <p:cNvCxnSpPr/>
          <p:nvPr userDrawn="1"/>
        </p:nvCxnSpPr>
        <p:spPr>
          <a:xfrm flipV="1">
            <a:off x="4322814" y="3549371"/>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564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13183" y="1246349"/>
            <a:ext cx="6742706" cy="0"/>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3341910" y="4739419"/>
            <a:ext cx="2473324" cy="314335"/>
          </a:xfrm>
        </p:spPr>
        <p:txBody>
          <a:bodyPr/>
          <a:lstStyle>
            <a:lvl1pPr marL="0" indent="0" algn="ctr">
              <a:buNone/>
              <a:defRPr sz="2000" i="1">
                <a:solidFill>
                  <a:srgbClr val="404040"/>
                </a:solidFill>
              </a:defRPr>
            </a:lvl1pPr>
          </a:lstStyle>
          <a:p>
            <a:pPr lvl="0"/>
            <a:r>
              <a:rPr lang="en-US" dirty="0"/>
              <a:t>Title</a:t>
            </a:r>
          </a:p>
        </p:txBody>
      </p:sp>
      <p:sp>
        <p:nvSpPr>
          <p:cNvPr id="29" name="Text Placeholder 27"/>
          <p:cNvSpPr>
            <a:spLocks noGrp="1"/>
          </p:cNvSpPr>
          <p:nvPr>
            <p:ph type="body" sz="quarter" idx="20" hasCustomPrompt="1"/>
          </p:nvPr>
        </p:nvSpPr>
        <p:spPr>
          <a:xfrm>
            <a:off x="3341910" y="5067436"/>
            <a:ext cx="2473324"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Contact 1</a:t>
            </a:r>
          </a:p>
        </p:txBody>
      </p:sp>
      <p:sp>
        <p:nvSpPr>
          <p:cNvPr id="35" name="Text Placeholder 21"/>
          <p:cNvSpPr>
            <a:spLocks noGrp="1"/>
          </p:cNvSpPr>
          <p:nvPr>
            <p:ph type="body" sz="quarter" idx="16" hasCustomPrompt="1"/>
          </p:nvPr>
        </p:nvSpPr>
        <p:spPr>
          <a:xfrm>
            <a:off x="3341910" y="4313395"/>
            <a:ext cx="2473324"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36" name="Picture Placeholder 19"/>
          <p:cNvSpPr>
            <a:spLocks noGrp="1"/>
          </p:cNvSpPr>
          <p:nvPr>
            <p:ph type="pic" sz="quarter" idx="14"/>
          </p:nvPr>
        </p:nvSpPr>
        <p:spPr>
          <a:xfrm>
            <a:off x="3341910" y="1554491"/>
            <a:ext cx="2473325" cy="2487612"/>
          </a:xfrm>
        </p:spPr>
        <p:txBody>
          <a:bodyPr/>
          <a:lstStyle>
            <a:lvl1pPr marL="0" indent="0">
              <a:buNone/>
              <a:defRPr lang="en-US" dirty="0"/>
            </a:lvl1pPr>
          </a:lstStyle>
          <a:p>
            <a:r>
              <a:rPr lang="en-US" dirty="0"/>
              <a:t>Click icon to add picture</a:t>
            </a:r>
          </a:p>
        </p:txBody>
      </p:sp>
      <p:sp>
        <p:nvSpPr>
          <p:cNvPr id="55"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3341910" y="6430954"/>
            <a:ext cx="2473324" cy="307777"/>
          </a:xfrm>
          <a:prstGeom prst="rect">
            <a:avLst/>
          </a:prstGeom>
          <a:noFill/>
        </p:spPr>
        <p:txBody>
          <a:bodyPr wrap="square" rtlCol="0">
            <a:spAutoFit/>
          </a:bodyPr>
          <a:lstStyle/>
          <a:p>
            <a:pPr algn="ctr"/>
            <a:r>
              <a:rPr lang="en-US" sz="1400" dirty="0">
                <a:solidFill>
                  <a:srgbClr val="404040"/>
                </a:solidFill>
                <a:latin typeface="Century Gothic" panose="020B0502020202020204" pitchFamily="34" charset="0"/>
              </a:rPr>
              <a:t>handle: WADeptHealth</a:t>
            </a:r>
          </a:p>
        </p:txBody>
      </p:sp>
      <p:grpSp>
        <p:nvGrpSpPr>
          <p:cNvPr id="9" name="Group 8"/>
          <p:cNvGrpSpPr/>
          <p:nvPr userDrawn="1"/>
        </p:nvGrpSpPr>
        <p:grpSpPr>
          <a:xfrm>
            <a:off x="3819060" y="6028972"/>
            <a:ext cx="1454506"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85201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789114" y="4283999"/>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2595" y="4278472"/>
            <a:ext cx="2487133"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1789113" y="4705635"/>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79975" y="4700174"/>
            <a:ext cx="2487132"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1789113" y="5028139"/>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2670" y="5023461"/>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cxnSp>
        <p:nvCxnSpPr>
          <p:cNvPr id="15" name="Straight Connector 14"/>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Contact 2</a:t>
            </a:r>
          </a:p>
        </p:txBody>
      </p:sp>
      <p:sp>
        <p:nvSpPr>
          <p:cNvPr id="45" name="Picture Placeholder 17"/>
          <p:cNvSpPr>
            <a:spLocks noGrp="1"/>
          </p:cNvSpPr>
          <p:nvPr>
            <p:ph type="pic" sz="quarter" idx="13"/>
          </p:nvPr>
        </p:nvSpPr>
        <p:spPr>
          <a:xfrm>
            <a:off x="1789113" y="1564831"/>
            <a:ext cx="2484437" cy="2487612"/>
          </a:xfrm>
        </p:spPr>
        <p:txBody>
          <a:bodyPr/>
          <a:lstStyle>
            <a:lvl1pPr marL="0" indent="0">
              <a:buNone/>
              <a:defRPr/>
            </a:lvl1pPr>
          </a:lstStyle>
          <a:p>
            <a:r>
              <a:rPr lang="en-US" dirty="0"/>
              <a:t>Click icon to add picture</a:t>
            </a:r>
          </a:p>
        </p:txBody>
      </p:sp>
      <p:sp>
        <p:nvSpPr>
          <p:cNvPr id="46" name="Picture Placeholder 19"/>
          <p:cNvSpPr>
            <a:spLocks noGrp="1"/>
          </p:cNvSpPr>
          <p:nvPr>
            <p:ph type="pic" sz="quarter" idx="14"/>
          </p:nvPr>
        </p:nvSpPr>
        <p:spPr>
          <a:xfrm>
            <a:off x="4879975" y="1559082"/>
            <a:ext cx="2473325" cy="2487617"/>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51" name="TextBox 50"/>
          <p:cNvSpPr txBox="1"/>
          <p:nvPr userDrawn="1"/>
        </p:nvSpPr>
        <p:spPr>
          <a:xfrm>
            <a:off x="3341910" y="6430954"/>
            <a:ext cx="2473324" cy="307777"/>
          </a:xfrm>
          <a:prstGeom prst="rect">
            <a:avLst/>
          </a:prstGeom>
          <a:noFill/>
        </p:spPr>
        <p:txBody>
          <a:bodyPr wrap="square" rtlCol="0">
            <a:spAutoFit/>
          </a:bodyPr>
          <a:lstStyle/>
          <a:p>
            <a:pPr algn="ctr"/>
            <a:r>
              <a:rPr lang="en-US" sz="1400" dirty="0">
                <a:solidFill>
                  <a:srgbClr val="404040"/>
                </a:solidFill>
                <a:latin typeface="Century Gothic" panose="020B0502020202020204" pitchFamily="34" charset="0"/>
              </a:rPr>
              <a:t>handle: WADeptHealth</a:t>
            </a:r>
          </a:p>
        </p:txBody>
      </p:sp>
      <p:grpSp>
        <p:nvGrpSpPr>
          <p:cNvPr id="27" name="Group 26"/>
          <p:cNvGrpSpPr/>
          <p:nvPr userDrawn="1"/>
        </p:nvGrpSpPr>
        <p:grpSpPr>
          <a:xfrm>
            <a:off x="3819060" y="6028972"/>
            <a:ext cx="1454506"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print">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541007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a:t>Blank Slide</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1656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11379"/>
          <a:stretch/>
        </p:blipFill>
        <p:spPr>
          <a:xfrm>
            <a:off x="-1" y="0"/>
            <a:ext cx="9144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8703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1607" y="4043055"/>
            <a:ext cx="2760785" cy="1223520"/>
          </a:xfrm>
          <a:prstGeom prst="rect">
            <a:avLst/>
          </a:prstGeom>
        </p:spPr>
      </p:pic>
    </p:spTree>
    <p:extLst>
      <p:ext uri="{BB962C8B-B14F-4D97-AF65-F5344CB8AC3E}">
        <p14:creationId xmlns:p14="http://schemas.microsoft.com/office/powerpoint/2010/main" val="255542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49950"/>
          <a:stretch/>
        </p:blipFill>
        <p:spPr>
          <a:xfrm>
            <a:off x="-1" y="-1"/>
            <a:ext cx="9144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440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9144000" cy="4572000"/>
          </a:xfrm>
          <a:effectLst>
            <a:outerShdw blurRad="50800" dist="38100" dir="2700000" algn="tl" rotWithShape="0">
              <a:prstClr val="black">
                <a:alpha val="40000"/>
              </a:prstClr>
            </a:outerShdw>
          </a:effectLst>
        </p:spPr>
        <p:txBody>
          <a:bodyPr/>
          <a:lstStyle>
            <a:lvl1pPr marL="0" indent="0">
              <a:buNone/>
              <a:defRPr/>
            </a:lvl1pPr>
          </a:lstStyle>
          <a:p>
            <a:r>
              <a:rPr lang="en-US" dirty="0"/>
              <a:t>Click icon to add picture</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0"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1" name="Text Placeholder 2"/>
          <p:cNvSpPr>
            <a:spLocks noGrp="1"/>
          </p:cNvSpPr>
          <p:nvPr>
            <p:ph type="body" sz="quarter" idx="12"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spTree>
    <p:extLst>
      <p:ext uri="{BB962C8B-B14F-4D97-AF65-F5344CB8AC3E}">
        <p14:creationId xmlns:p14="http://schemas.microsoft.com/office/powerpoint/2010/main" val="360305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239963"/>
            <a:ext cx="2473325" cy="2487612"/>
          </a:xfrm>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1817688" y="2239963"/>
            <a:ext cx="2484437" cy="2487612"/>
          </a:xfrm>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8313" y="677872"/>
            <a:ext cx="9144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Subtitle 1</a:t>
            </a:r>
          </a:p>
        </p:txBody>
      </p:sp>
      <p:sp>
        <p:nvSpPr>
          <p:cNvPr id="14" name="Text Placeholder 13"/>
          <p:cNvSpPr>
            <a:spLocks noGrp="1"/>
          </p:cNvSpPr>
          <p:nvPr>
            <p:ph type="body" sz="quarter" idx="11" hasCustomPrompt="1"/>
          </p:nvPr>
        </p:nvSpPr>
        <p:spPr>
          <a:xfrm>
            <a:off x="-8313" y="1115870"/>
            <a:ext cx="9143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a:t>@ location</a:t>
            </a:r>
          </a:p>
        </p:txBody>
      </p:sp>
      <p:sp>
        <p:nvSpPr>
          <p:cNvPr id="16" name="Text Placeholder 15"/>
          <p:cNvSpPr>
            <a:spLocks noGrp="1"/>
          </p:cNvSpPr>
          <p:nvPr>
            <p:ph type="body" sz="quarter" idx="12" hasCustomPrompt="1"/>
          </p:nvPr>
        </p:nvSpPr>
        <p:spPr>
          <a:xfrm>
            <a:off x="-8313" y="1539191"/>
            <a:ext cx="9143999" cy="304800"/>
          </a:xfrm>
        </p:spPr>
        <p:txBody>
          <a:bodyPr/>
          <a:lstStyle>
            <a:lvl1pPr marL="0" indent="0" algn="ctr">
              <a:buNone/>
              <a:defRPr sz="18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1817689" y="4968656"/>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901550" y="4966303"/>
            <a:ext cx="2487133" cy="412750"/>
          </a:xfrm>
        </p:spPr>
        <p:txBody>
          <a:bodyPr>
            <a:normAutofit/>
          </a:bodyPr>
          <a:lstStyle>
            <a:lvl1pPr marL="0" indent="0" algn="ctr">
              <a:buNone/>
              <a:defRPr sz="22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817688" y="5402254"/>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901551" y="5402060"/>
            <a:ext cx="2487132"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817688" y="5746218"/>
            <a:ext cx="2484437" cy="374650"/>
          </a:xfrm>
        </p:spPr>
        <p:txBody>
          <a:bodyPr>
            <a:normAutofit/>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908129" y="5742722"/>
            <a:ext cx="2484437" cy="374650"/>
          </a:xfrm>
        </p:spPr>
        <p:txBody>
          <a:bodyPr>
            <a:normAutofit/>
          </a:bodyPr>
          <a:lstStyle>
            <a:lvl1pPr marL="0" indent="0" algn="ctr">
              <a:buNone/>
              <a:defRPr sz="2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39033531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2100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5"/>
          <p:cNvSpPr>
            <a:spLocks noGrp="1"/>
          </p:cNvSpPr>
          <p:nvPr>
            <p:ph type="sldNum" sz="quarter" idx="4"/>
          </p:nvPr>
        </p:nvSpPr>
        <p:spPr>
          <a:xfrm>
            <a:off x="3028950" y="6356350"/>
            <a:ext cx="30861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3222232568"/>
      </p:ext>
    </p:extLst>
  </p:cSld>
  <p:clrMap bg1="lt1" tx1="dk1" bg2="lt2" tx2="dk2" accent1="accent1" accent2="accent2" accent3="accent3" accent4="accent4" accent5="accent5" accent6="accent6" hlink="hlink" folHlink="folHlink"/>
  <p:sldLayoutIdLst>
    <p:sldLayoutId id="2147483672" r:id="rId1"/>
    <p:sldLayoutId id="2147483733" r:id="rId2"/>
    <p:sldLayoutId id="2147483737" r:id="rId3"/>
    <p:sldLayoutId id="2147483734" r:id="rId4"/>
    <p:sldLayoutId id="2147483735" r:id="rId5"/>
    <p:sldLayoutId id="2147483736" r:id="rId6"/>
    <p:sldLayoutId id="2147483740" r:id="rId7"/>
    <p:sldLayoutId id="2147483666" r:id="rId8"/>
    <p:sldLayoutId id="2147483673" r:id="rId9"/>
    <p:sldLayoutId id="2147483719" r:id="rId10"/>
    <p:sldLayoutId id="2147483720" r:id="rId11"/>
    <p:sldLayoutId id="2147483721" r:id="rId12"/>
    <p:sldLayoutId id="2147483674" r:id="rId13"/>
    <p:sldLayoutId id="2147483675" r:id="rId14"/>
    <p:sldLayoutId id="2147483744" r:id="rId15"/>
    <p:sldLayoutId id="2147483665" r:id="rId16"/>
    <p:sldLayoutId id="2147483677" r:id="rId17"/>
    <p:sldLayoutId id="2147483741" r:id="rId18"/>
    <p:sldLayoutId id="2147483692" r:id="rId19"/>
    <p:sldLayoutId id="2147483696" r:id="rId20"/>
    <p:sldLayoutId id="2147483694" r:id="rId21"/>
    <p:sldLayoutId id="2147483695" r:id="rId22"/>
    <p:sldLayoutId id="2147483739" r:id="rId23"/>
    <p:sldLayoutId id="2147483697" r:id="rId24"/>
    <p:sldLayoutId id="2147483698" r:id="rId25"/>
    <p:sldLayoutId id="2147483699" r:id="rId26"/>
    <p:sldLayoutId id="2147483700" r:id="rId27"/>
    <p:sldLayoutId id="2147483701" r:id="rId28"/>
    <p:sldLayoutId id="2147483743" r:id="rId29"/>
    <p:sldLayoutId id="2147483702" r:id="rId30"/>
    <p:sldLayoutId id="2147483725" r:id="rId31"/>
    <p:sldLayoutId id="2147483726" r:id="rId32"/>
    <p:sldLayoutId id="2147483727" r:id="rId33"/>
    <p:sldLayoutId id="2147483728" r:id="rId34"/>
    <p:sldLayoutId id="2147483730" r:id="rId35"/>
    <p:sldLayoutId id="2147483731" r:id="rId36"/>
    <p:sldLayoutId id="2147483732" r:id="rId37"/>
    <p:sldLayoutId id="2147483703" r:id="rId38"/>
    <p:sldLayoutId id="2147483704" r:id="rId39"/>
    <p:sldLayoutId id="2147483705" r:id="rId40"/>
    <p:sldLayoutId id="2147483669" r:id="rId41"/>
    <p:sldLayoutId id="2147483706" r:id="rId42"/>
    <p:sldLayoutId id="2147483707" r:id="rId43"/>
    <p:sldLayoutId id="2147483708" r:id="rId44"/>
    <p:sldLayoutId id="2147483709" r:id="rId45"/>
    <p:sldLayoutId id="2147483710" r:id="rId46"/>
    <p:sldLayoutId id="2147483712" r:id="rId47"/>
    <p:sldLayoutId id="2147483711" r:id="rId48"/>
    <p:sldLayoutId id="2147483713" r:id="rId49"/>
    <p:sldLayoutId id="2147483742" r:id="rId50"/>
    <p:sldLayoutId id="2147483714" r:id="rId51"/>
    <p:sldLayoutId id="2147483715" r:id="rId52"/>
    <p:sldLayoutId id="2147483738" r:id="rId53"/>
    <p:sldLayoutId id="2147483667" r:id="rId54"/>
    <p:sldLayoutId id="2147483716" r:id="rId55"/>
    <p:sldLayoutId id="2147483724" r:id="rId56"/>
    <p:sldLayoutId id="2147483718" r:id="rId57"/>
    <p:sldLayoutId id="2147483717" r:id="rId58"/>
    <p:sldLayoutId id="2147483693" r:id="rId59"/>
    <p:sldLayoutId id="2147483668" r:id="rId60"/>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www.pearsonvue.com/nclex"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sbn.org/exams/application-registration/scheduling/changing-an-appointment.page"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S2155-8256(22)00062-X"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ncsbn.org/publications/nclex-pass-rates-an-investigation-into-the-effect-of-lag-time-and-retake-attemp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mailto:nurseWABONlicensing@doh.wa.gov"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https://fortress.wa.gov/doh/providercredentialsearch/" TargetMode="External"/><Relationship Id="rId4" Type="http://schemas.openxmlformats.org/officeDocument/2006/relationships/hyperlink" Target="http://www.doh.wa.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hyperlink" Target="https://nursing.wa.gov/licensing/maintain-license/continuing-competency"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nursing.wa.gov/" TargetMode="External"/><Relationship Id="rId2" Type="http://schemas.openxmlformats.org/officeDocument/2006/relationships/hyperlink" Target="https://public.govdelivery.com/accounts/WADOH/subscriber/new?qsp=WADOH_4" TargetMode="External"/><Relationship Id="rId1" Type="http://schemas.openxmlformats.org/officeDocument/2006/relationships/slideLayout" Target="../slideLayouts/slideLayout15.xml"/><Relationship Id="rId6" Type="http://schemas.openxmlformats.org/officeDocument/2006/relationships/hyperlink" Target="https://www.youtube.com/watch?v=tQPiLj_FJT8" TargetMode="External"/><Relationship Id="rId5" Type="http://schemas.openxmlformats.org/officeDocument/2006/relationships/hyperlink" Target="https://www.youtube.com/watch?v=mhh7kHUOxq8" TargetMode="External"/><Relationship Id="rId4" Type="http://schemas.openxmlformats.org/officeDocument/2006/relationships/hyperlink" Target="https://www.youtube.com/watch?v=2sjNxu09FM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hyperlink" Target="mailto:lWABONlicensing@doh.wa.gov" TargetMode="External"/><Relationship Id="rId4" Type="http://schemas.openxmlformats.org/officeDocument/2006/relationships/hyperlink" Target="mailto:nursing@doh.wa.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nursing.wa.gov/licensing/apply-license"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hyperlink" Target="https://fortress.wa.gov/doh/providercredentialsearch/" TargetMode="External"/><Relationship Id="rId4" Type="http://schemas.openxmlformats.org/officeDocument/2006/relationships/hyperlink" Target="https://secureaccess.wa.gov/myAccess/saw/select.do"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fortress.wa.gov/doh/providercredentialsearch/"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98512" y="5384798"/>
            <a:ext cx="6208328" cy="656281"/>
          </a:xfrm>
        </p:spPr>
        <p:txBody>
          <a:bodyPr>
            <a:normAutofit fontScale="77500" lnSpcReduction="20000"/>
          </a:bodyPr>
          <a:lstStyle/>
          <a:p>
            <a:r>
              <a:rPr lang="en-US" b="1" dirty="0"/>
              <a:t>Nurse Licensing Examination Process</a:t>
            </a:r>
          </a:p>
        </p:txBody>
      </p:sp>
      <p:sp>
        <p:nvSpPr>
          <p:cNvPr id="4" name="TextBox 3"/>
          <p:cNvSpPr txBox="1"/>
          <p:nvPr/>
        </p:nvSpPr>
        <p:spPr>
          <a:xfrm>
            <a:off x="2879092" y="5712938"/>
            <a:ext cx="4462825" cy="369332"/>
          </a:xfrm>
          <a:prstGeom prst="rect">
            <a:avLst/>
          </a:prstGeom>
          <a:noFill/>
        </p:spPr>
        <p:txBody>
          <a:bodyPr wrap="none" rtlCol="0">
            <a:spAutoFit/>
          </a:bodyPr>
          <a:lstStyle/>
          <a:p>
            <a:r>
              <a:rPr lang="en-US" dirty="0"/>
              <a:t>Washington State Board of Nursing (WABON)</a:t>
            </a:r>
          </a:p>
        </p:txBody>
      </p:sp>
    </p:spTree>
    <p:extLst>
      <p:ext uri="{BB962C8B-B14F-4D97-AF65-F5344CB8AC3E}">
        <p14:creationId xmlns:p14="http://schemas.microsoft.com/office/powerpoint/2010/main" val="174067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Step 2: Criminal Background Checks</a:t>
            </a:r>
          </a:p>
        </p:txBody>
      </p:sp>
      <p:sp>
        <p:nvSpPr>
          <p:cNvPr id="3" name="Text Placeholder 2"/>
          <p:cNvSpPr>
            <a:spLocks noGrp="1"/>
          </p:cNvSpPr>
          <p:nvPr>
            <p:ph type="body" sz="quarter" idx="22"/>
          </p:nvPr>
        </p:nvSpPr>
        <p:spPr>
          <a:xfrm>
            <a:off x="808278" y="1606082"/>
            <a:ext cx="7705340" cy="4662833"/>
          </a:xfrm>
        </p:spPr>
        <p:txBody>
          <a:bodyPr>
            <a:normAutofit/>
          </a:bodyPr>
          <a:lstStyle/>
          <a:p>
            <a:pPr marL="342900" indent="-342900">
              <a:buFont typeface="Arial" panose="020B0604020202020204" pitchFamily="34" charset="0"/>
              <a:buChar char="•"/>
            </a:pPr>
            <a:r>
              <a:rPr lang="en-US" sz="1800" dirty="0"/>
              <a:t>A Washington State Patrol (WSP) background check and National Practitioner Database (NPDB) are conducted on all applicants.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FBI fingerprint background checks are required for all applicants who apply for a multistate license (MSL) or single state applicants who apply with an out-of-state address. You will receive emailed instructions on this process. </a:t>
            </a:r>
          </a:p>
        </p:txBody>
      </p:sp>
      <p:pic>
        <p:nvPicPr>
          <p:cNvPr id="3076" name="Picture 4" descr="C:\Users\axz0303\AppData\Local\Microsoft\Windows\Temporary Internet Files\Content.IE5\2SJ097R2\ThinkstockPhotos-5030539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0116" y="4088159"/>
            <a:ext cx="3983768" cy="174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Step 3: Register for the Exam</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dirty="0"/>
              <a:t>Register online to take the NCLEX exam and submit the $200 fee to Pearson VUE before graduation. </a:t>
            </a:r>
          </a:p>
          <a:p>
            <a:pPr marL="1090613" lvl="2" indent="-342900">
              <a:buFont typeface="Arial" panose="020B0604020202020204" pitchFamily="34" charset="0"/>
              <a:buChar char="•"/>
            </a:pPr>
            <a:r>
              <a:rPr lang="en-US" dirty="0"/>
              <a:t>Credit or debit card only</a:t>
            </a:r>
          </a:p>
          <a:p>
            <a:pPr marL="1090613" lvl="2" indent="-342900">
              <a:buFont typeface="Arial" panose="020B0604020202020204" pitchFamily="34" charset="0"/>
              <a:buChar char="•"/>
            </a:pPr>
            <a:r>
              <a:rPr lang="en-US" dirty="0"/>
              <a:t>You can register up to one year prior to exam</a:t>
            </a:r>
          </a:p>
          <a:p>
            <a:pPr marL="1090613" lvl="2"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Pearson VUE is contracted by the National Council of State Boards of Nursing (NCSBN)for test development and administration of the NCLEX Examination. </a:t>
            </a:r>
            <a:r>
              <a:rPr lang="en-US" dirty="0">
                <a:hlinkClick r:id="rId3"/>
              </a:rPr>
              <a:t>www.pearsonvue.com/nclex</a:t>
            </a:r>
            <a:r>
              <a:rPr lang="en-US" dirty="0"/>
              <a:t> </a:t>
            </a:r>
          </a:p>
          <a:p>
            <a:pPr marL="342900" indent="-342900">
              <a:buFont typeface="Arial" panose="020B0604020202020204" pitchFamily="34" charset="0"/>
              <a:buChar char="•"/>
            </a:pPr>
            <a:endParaRPr lang="en-US" dirty="0"/>
          </a:p>
        </p:txBody>
      </p:sp>
      <p:pic>
        <p:nvPicPr>
          <p:cNvPr id="2050" name="Picture 2" descr="C:\Users\axz0303\AppData\Local\Microsoft\Windows\Temporary Internet Files\Content.IE5\XEJG93BT\working_on_computer_500_clr[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89073" y="4054822"/>
            <a:ext cx="2681402" cy="268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8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2" y="292008"/>
            <a:ext cx="9143998" cy="482030"/>
          </a:xfrm>
        </p:spPr>
        <p:txBody>
          <a:bodyPr/>
          <a:lstStyle/>
          <a:p>
            <a:r>
              <a:rPr lang="en-US" dirty="0"/>
              <a:t>When registering for the NCLEX examination please be sure…</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sz="1800" dirty="0"/>
              <a:t>Your email address is current and correct (use a personal email)</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Your school and degree are correctly identified in the appropriate fields when registering (i.e.: BSN, MSN, LPN, RN)</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Your personal ID matches your Pearson VUE registration exactly (middle initials are fine)</a:t>
            </a:r>
          </a:p>
          <a:p>
            <a:pPr marL="342900" indent="-342900">
              <a:buFont typeface="Arial" panose="020B0604020202020204" pitchFamily="34" charset="0"/>
              <a:buChar char="•"/>
            </a:pPr>
            <a:endParaRPr lang="en-US" dirty="0"/>
          </a:p>
        </p:txBody>
      </p:sp>
      <p:pic>
        <p:nvPicPr>
          <p:cNvPr id="4100" name="Picture 4" descr="C:\Users\axz0303\AppData\Local\Microsoft\Windows\Temporary Internet Files\Content.IE5\IJI3FBRE\13df24a2e1fdb659f1afa5389b4bed7d-flat-identification-card-mockup-set[1].jpg"/>
          <p:cNvPicPr>
            <a:picLocks noChangeAspect="1" noChangeArrowheads="1"/>
          </p:cNvPicPr>
          <p:nvPr/>
        </p:nvPicPr>
        <p:blipFill rotWithShape="1">
          <a:blip r:embed="rId3">
            <a:extLst>
              <a:ext uri="{28A0092B-C50C-407E-A947-70E740481C1C}">
                <a14:useLocalDpi xmlns:a14="http://schemas.microsoft.com/office/drawing/2010/main" val="0"/>
              </a:ext>
            </a:extLst>
          </a:blip>
          <a:srcRect l="54157" t="5045" r="10097" b="50000"/>
          <a:stretch/>
        </p:blipFill>
        <p:spPr bwMode="auto">
          <a:xfrm>
            <a:off x="3356659" y="4110457"/>
            <a:ext cx="2488558" cy="222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25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E86C7-AD01-0810-DA7F-0511723799A2}"/>
              </a:ext>
            </a:extLst>
          </p:cNvPr>
          <p:cNvSpPr>
            <a:spLocks noGrp="1"/>
          </p:cNvSpPr>
          <p:nvPr>
            <p:ph type="body" sz="quarter" idx="21"/>
          </p:nvPr>
        </p:nvSpPr>
        <p:spPr/>
        <p:txBody>
          <a:bodyPr/>
          <a:lstStyle/>
          <a:p>
            <a:r>
              <a:rPr lang="en-US" dirty="0"/>
              <a:t>Applicant Legal Name</a:t>
            </a:r>
          </a:p>
        </p:txBody>
      </p:sp>
      <p:sp>
        <p:nvSpPr>
          <p:cNvPr id="3" name="Text Placeholder 2">
            <a:extLst>
              <a:ext uri="{FF2B5EF4-FFF2-40B4-BE49-F238E27FC236}">
                <a16:creationId xmlns:a16="http://schemas.microsoft.com/office/drawing/2014/main" id="{E899038A-476C-F587-B251-C7EE600B7716}"/>
              </a:ext>
            </a:extLst>
          </p:cNvPr>
          <p:cNvSpPr>
            <a:spLocks noGrp="1"/>
          </p:cNvSpPr>
          <p:nvPr>
            <p:ph type="body" sz="quarter" idx="22"/>
          </p:nvPr>
        </p:nvSpPr>
        <p:spPr/>
        <p:txBody>
          <a:bodyPr/>
          <a:lstStyle/>
          <a:p>
            <a:pPr marL="342900" indent="-342900">
              <a:buFont typeface="Arial" panose="020B0604020202020204" pitchFamily="34" charset="0"/>
              <a:buChar char="•"/>
            </a:pPr>
            <a:r>
              <a:rPr lang="en-US" dirty="0"/>
              <a:t>Please be sure you have worked with your school of nursing to ensure your legal name is on file.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Your school should have your legal name and birth date entered on the certificate of completion to match your application, registration with Pearson Vue, personal ID, and official transcripts.  </a:t>
            </a:r>
          </a:p>
          <a:p>
            <a:pPr marL="1090613" lvl="2" indent="-342900">
              <a:buFont typeface="Arial" panose="020B0604020202020204" pitchFamily="34" charset="0"/>
              <a:buChar char="•"/>
            </a:pPr>
            <a:r>
              <a:rPr lang="en-US" sz="1600" dirty="0"/>
              <a:t>If you have a legal name change (marriage, divorce, or legal court ordered name change) occur during the application process, please be sure to send in legal name change documentation along with your application. </a:t>
            </a:r>
          </a:p>
          <a:p>
            <a:pPr marL="1090613" lvl="2" indent="-342900">
              <a:buFont typeface="Arial" panose="020B0604020202020204" pitchFamily="34" charset="0"/>
              <a:buChar char="•"/>
            </a:pPr>
            <a:endParaRPr lang="en-US" sz="1600" dirty="0"/>
          </a:p>
          <a:p>
            <a:pPr marL="1090613" lvl="2" indent="-342900">
              <a:buFont typeface="Arial" panose="020B0604020202020204" pitchFamily="34" charset="0"/>
              <a:buChar char="•"/>
            </a:pPr>
            <a:r>
              <a:rPr lang="en-US" sz="1600" dirty="0"/>
              <a:t>If you have more than one last legal name, please be sure your school is aware, and your legal name is provided on all documents. </a:t>
            </a:r>
          </a:p>
        </p:txBody>
      </p:sp>
    </p:spTree>
    <p:extLst>
      <p:ext uri="{BB962C8B-B14F-4D97-AF65-F5344CB8AC3E}">
        <p14:creationId xmlns:p14="http://schemas.microsoft.com/office/powerpoint/2010/main" val="373515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E88AF2-FB92-62B0-0056-C226FBFECC1B}"/>
              </a:ext>
            </a:extLst>
          </p:cNvPr>
          <p:cNvSpPr>
            <a:spLocks noGrp="1"/>
          </p:cNvSpPr>
          <p:nvPr>
            <p:ph type="body" sz="quarter" idx="21"/>
          </p:nvPr>
        </p:nvSpPr>
        <p:spPr/>
        <p:txBody>
          <a:bodyPr/>
          <a:lstStyle/>
          <a:p>
            <a:r>
              <a:rPr lang="en-US" dirty="0"/>
              <a:t>WABON Internal Review Process</a:t>
            </a:r>
          </a:p>
        </p:txBody>
      </p:sp>
      <p:sp>
        <p:nvSpPr>
          <p:cNvPr id="3" name="Text Placeholder 2">
            <a:extLst>
              <a:ext uri="{FF2B5EF4-FFF2-40B4-BE49-F238E27FC236}">
                <a16:creationId xmlns:a16="http://schemas.microsoft.com/office/drawing/2014/main" id="{8BF716E3-AAE8-EEA6-0B34-C56701D6093E}"/>
              </a:ext>
            </a:extLst>
          </p:cNvPr>
          <p:cNvSpPr>
            <a:spLocks noGrp="1"/>
          </p:cNvSpPr>
          <p:nvPr>
            <p:ph type="body" sz="quarter" idx="22"/>
          </p:nvPr>
        </p:nvSpPr>
        <p:spPr/>
        <p:txBody>
          <a:bodyPr>
            <a:normAutofit/>
          </a:bodyPr>
          <a:lstStyle/>
          <a:p>
            <a:r>
              <a:rPr lang="en-US" b="1" dirty="0"/>
              <a:t>Now that the WABON has your application, this is what happens in our office: </a:t>
            </a:r>
          </a:p>
          <a:p>
            <a:pPr marL="342900" indent="-342900">
              <a:buFont typeface="Arial" panose="020B0604020202020204" pitchFamily="34" charset="0"/>
              <a:buChar char="•"/>
            </a:pPr>
            <a:r>
              <a:rPr lang="en-US" dirty="0"/>
              <a:t>We complete the intake of your application (1 day after online submission)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complete the background checks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send you an email outlining the FBI fingerprint process, if applicable (out of state addresses only)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send you an initial email requesting you to:</a:t>
            </a:r>
          </a:p>
          <a:p>
            <a:pPr marL="862013" lvl="1" indent="-342900">
              <a:buFont typeface="Arial" panose="020B0604020202020204" pitchFamily="34" charset="0"/>
              <a:buChar char="•"/>
            </a:pPr>
            <a:r>
              <a:rPr lang="en-US" sz="1800" dirty="0"/>
              <a:t>Register with Pearson Vue (if you have not already)</a:t>
            </a:r>
          </a:p>
          <a:p>
            <a:pPr marL="862013" lvl="1" indent="-342900">
              <a:buFont typeface="Arial" panose="020B0604020202020204" pitchFamily="34" charset="0"/>
              <a:buChar char="•"/>
            </a:pPr>
            <a:r>
              <a:rPr lang="en-US" sz="1800" dirty="0"/>
              <a:t>Submit your official transcripts (upon degree conferral) </a:t>
            </a:r>
          </a:p>
        </p:txBody>
      </p:sp>
    </p:spTree>
    <p:extLst>
      <p:ext uri="{BB962C8B-B14F-4D97-AF65-F5344CB8AC3E}">
        <p14:creationId xmlns:p14="http://schemas.microsoft.com/office/powerpoint/2010/main" val="239671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909F1C-D51E-F5C8-402D-6D30EAD39781}"/>
              </a:ext>
            </a:extLst>
          </p:cNvPr>
          <p:cNvSpPr>
            <a:spLocks noGrp="1"/>
          </p:cNvSpPr>
          <p:nvPr>
            <p:ph type="body" sz="quarter" idx="21"/>
          </p:nvPr>
        </p:nvSpPr>
        <p:spPr/>
        <p:txBody>
          <a:bodyPr/>
          <a:lstStyle/>
          <a:p>
            <a:r>
              <a:rPr lang="en-US" sz="2400" dirty="0"/>
              <a:t>First Email Sent to Exam Applicant (Example Below)</a:t>
            </a:r>
          </a:p>
        </p:txBody>
      </p:sp>
      <p:sp>
        <p:nvSpPr>
          <p:cNvPr id="3" name="Oval 2">
            <a:extLst>
              <a:ext uri="{FF2B5EF4-FFF2-40B4-BE49-F238E27FC236}">
                <a16:creationId xmlns:a16="http://schemas.microsoft.com/office/drawing/2014/main" id="{812F7104-CDB9-2C89-144D-D15917226447}"/>
              </a:ext>
            </a:extLst>
          </p:cNvPr>
          <p:cNvSpPr/>
          <p:nvPr/>
        </p:nvSpPr>
        <p:spPr>
          <a:xfrm>
            <a:off x="658091" y="4606636"/>
            <a:ext cx="124691" cy="117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3F9B82-E22B-9EA7-C5B3-BD3C3F61E31A}"/>
              </a:ext>
            </a:extLst>
          </p:cNvPr>
          <p:cNvPicPr>
            <a:picLocks noChangeAspect="1"/>
          </p:cNvPicPr>
          <p:nvPr/>
        </p:nvPicPr>
        <p:blipFill>
          <a:blip r:embed="rId2"/>
          <a:stretch>
            <a:fillRect/>
          </a:stretch>
        </p:blipFill>
        <p:spPr>
          <a:xfrm>
            <a:off x="622185" y="1594339"/>
            <a:ext cx="7899629" cy="4819230"/>
          </a:xfrm>
          <a:prstGeom prst="rect">
            <a:avLst/>
          </a:prstGeom>
        </p:spPr>
      </p:pic>
    </p:spTree>
    <p:extLst>
      <p:ext uri="{BB962C8B-B14F-4D97-AF65-F5344CB8AC3E}">
        <p14:creationId xmlns:p14="http://schemas.microsoft.com/office/powerpoint/2010/main" val="287641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Step 4: Authorization to Test</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sz="1800" dirty="0"/>
              <a:t>The certificate of completion (COC) is sent directly from your school of nursing to the WA BON once you have successfully completed your nursing education program.</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The WABON will make you eligible to test upon receipt of the COC (if the NCLEX registration is complete).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Pearson VUE sends you the Authorization to Test (ATT) via email within 24 to 48 hours of being made eligible to test.</a:t>
            </a:r>
          </a:p>
          <a:p>
            <a:pPr marL="342900" indent="-342900">
              <a:buFont typeface="Arial" panose="020B0604020202020204" pitchFamily="34" charset="0"/>
              <a:buChar char="•"/>
            </a:pPr>
            <a:endParaRPr lang="en-US" dirty="0"/>
          </a:p>
        </p:txBody>
      </p:sp>
      <p:pic>
        <p:nvPicPr>
          <p:cNvPr id="5122" name="Picture 2" descr="C:\Users\axz0303\AppData\Local\Microsoft\Windows\Temporary Internet Files\Content.IE5\IJI3FBRE\EmailIc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918" y="4523772"/>
            <a:ext cx="1558163" cy="174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7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7B583-317D-4AA3-7304-565BFA3F6186}"/>
              </a:ext>
            </a:extLst>
          </p:cNvPr>
          <p:cNvSpPr>
            <a:spLocks noGrp="1"/>
          </p:cNvSpPr>
          <p:nvPr>
            <p:ph type="body" sz="quarter" idx="21"/>
          </p:nvPr>
        </p:nvSpPr>
        <p:spPr/>
        <p:txBody>
          <a:bodyPr/>
          <a:lstStyle/>
          <a:p>
            <a:r>
              <a:rPr lang="en-US" dirty="0"/>
              <a:t>WABON Process After Granting ATT</a:t>
            </a:r>
          </a:p>
        </p:txBody>
      </p:sp>
      <p:sp>
        <p:nvSpPr>
          <p:cNvPr id="3" name="Text Placeholder 2">
            <a:extLst>
              <a:ext uri="{FF2B5EF4-FFF2-40B4-BE49-F238E27FC236}">
                <a16:creationId xmlns:a16="http://schemas.microsoft.com/office/drawing/2014/main" id="{00C11C46-0CD1-9E96-69CB-D275E07B53FE}"/>
              </a:ext>
            </a:extLst>
          </p:cNvPr>
          <p:cNvSpPr>
            <a:spLocks noGrp="1"/>
          </p:cNvSpPr>
          <p:nvPr>
            <p:ph type="body" sz="quarter" idx="22"/>
          </p:nvPr>
        </p:nvSpPr>
        <p:spPr/>
        <p:txBody>
          <a:bodyPr/>
          <a:lstStyle/>
          <a:p>
            <a:r>
              <a:rPr lang="en-US" b="1" dirty="0"/>
              <a:t>Now that the WABON has your COC or official transcripts, this is what happens in our office: </a:t>
            </a:r>
          </a:p>
          <a:p>
            <a:pPr marL="342900" indent="-342900">
              <a:buFont typeface="Arial" panose="020B0604020202020204" pitchFamily="34" charset="0"/>
              <a:buChar char="•"/>
            </a:pPr>
            <a:r>
              <a:rPr lang="en-US" dirty="0"/>
              <a:t>We manually make you eligible to test in Pearson Vue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update your application date to the date you are made eligible to test. This moves the timeline so that you do not receive an automated application closure warning letter until 30 days after this date.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send you a second email requesting:</a:t>
            </a:r>
          </a:p>
          <a:p>
            <a:pPr marL="862013" lvl="1" indent="-342900">
              <a:buFont typeface="Arial" panose="020B0604020202020204" pitchFamily="34" charset="0"/>
              <a:buChar char="•"/>
            </a:pPr>
            <a:r>
              <a:rPr lang="en-US" sz="1800" dirty="0"/>
              <a:t>Schedule your NCLEX within 30 days of the ATT</a:t>
            </a:r>
          </a:p>
          <a:p>
            <a:pPr marL="862013" lvl="1" indent="-342900">
              <a:buFont typeface="Arial" panose="020B0604020202020204" pitchFamily="34" charset="0"/>
              <a:buChar char="•"/>
            </a:pPr>
            <a:r>
              <a:rPr lang="en-US" sz="1800" dirty="0"/>
              <a:t>Submit official transcripts (if not already submitted)</a:t>
            </a:r>
          </a:p>
          <a:p>
            <a:endParaRPr lang="en-US" dirty="0"/>
          </a:p>
        </p:txBody>
      </p:sp>
    </p:spTree>
    <p:extLst>
      <p:ext uri="{BB962C8B-B14F-4D97-AF65-F5344CB8AC3E}">
        <p14:creationId xmlns:p14="http://schemas.microsoft.com/office/powerpoint/2010/main" val="50126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6B1AE-942E-97B6-98FE-04D5999086BC}"/>
              </a:ext>
            </a:extLst>
          </p:cNvPr>
          <p:cNvSpPr>
            <a:spLocks noGrp="1"/>
          </p:cNvSpPr>
          <p:nvPr>
            <p:ph type="body" sz="quarter" idx="21"/>
          </p:nvPr>
        </p:nvSpPr>
        <p:spPr/>
        <p:txBody>
          <a:bodyPr/>
          <a:lstStyle/>
          <a:p>
            <a:r>
              <a:rPr lang="en-US" sz="2400" dirty="0"/>
              <a:t>Second Email Sent to Exam Applicant (Example Below)</a:t>
            </a:r>
          </a:p>
        </p:txBody>
      </p:sp>
      <p:pic>
        <p:nvPicPr>
          <p:cNvPr id="5" name="Picture 4">
            <a:extLst>
              <a:ext uri="{FF2B5EF4-FFF2-40B4-BE49-F238E27FC236}">
                <a16:creationId xmlns:a16="http://schemas.microsoft.com/office/drawing/2014/main" id="{ADE24514-4B12-F376-4DAA-B5899A60DDC0}"/>
              </a:ext>
            </a:extLst>
          </p:cNvPr>
          <p:cNvPicPr>
            <a:picLocks noChangeAspect="1"/>
          </p:cNvPicPr>
          <p:nvPr/>
        </p:nvPicPr>
        <p:blipFill>
          <a:blip r:embed="rId2"/>
          <a:stretch>
            <a:fillRect/>
          </a:stretch>
        </p:blipFill>
        <p:spPr>
          <a:xfrm>
            <a:off x="727883" y="1343815"/>
            <a:ext cx="7688234" cy="4995069"/>
          </a:xfrm>
          <a:prstGeom prst="rect">
            <a:avLst/>
          </a:prstGeom>
        </p:spPr>
      </p:pic>
    </p:spTree>
    <p:extLst>
      <p:ext uri="{BB962C8B-B14F-4D97-AF65-F5344CB8AC3E}">
        <p14:creationId xmlns:p14="http://schemas.microsoft.com/office/powerpoint/2010/main" val="350018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68225-4673-8CDB-B11A-46A3966A4AAD}"/>
              </a:ext>
            </a:extLst>
          </p:cNvPr>
          <p:cNvSpPr>
            <a:spLocks noGrp="1"/>
          </p:cNvSpPr>
          <p:nvPr>
            <p:ph type="body" sz="quarter" idx="21"/>
          </p:nvPr>
        </p:nvSpPr>
        <p:spPr/>
        <p:txBody>
          <a:bodyPr/>
          <a:lstStyle/>
          <a:p>
            <a:r>
              <a:rPr lang="en-US" dirty="0"/>
              <a:t>Flow Chart of Examination Process</a:t>
            </a:r>
          </a:p>
        </p:txBody>
      </p:sp>
      <p:graphicFrame>
        <p:nvGraphicFramePr>
          <p:cNvPr id="4" name="Diagram 3">
            <a:extLst>
              <a:ext uri="{FF2B5EF4-FFF2-40B4-BE49-F238E27FC236}">
                <a16:creationId xmlns:a16="http://schemas.microsoft.com/office/drawing/2014/main" id="{380E6AE4-2EC3-E190-AC9F-B43E46C6F467}"/>
              </a:ext>
            </a:extLst>
          </p:cNvPr>
          <p:cNvGraphicFramePr/>
          <p:nvPr>
            <p:extLst>
              <p:ext uri="{D42A27DB-BD31-4B8C-83A1-F6EECF244321}">
                <p14:modId xmlns:p14="http://schemas.microsoft.com/office/powerpoint/2010/main" val="2184225022"/>
              </p:ext>
            </p:extLst>
          </p:nvPr>
        </p:nvGraphicFramePr>
        <p:xfrm>
          <a:off x="1153391" y="1348509"/>
          <a:ext cx="6837218" cy="3805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24BB64F6-9A85-6550-73D8-6088C424862E}"/>
              </a:ext>
            </a:extLst>
          </p:cNvPr>
          <p:cNvGrpSpPr/>
          <p:nvPr/>
        </p:nvGrpSpPr>
        <p:grpSpPr>
          <a:xfrm rot="2236725">
            <a:off x="4326364" y="4995610"/>
            <a:ext cx="491271" cy="290476"/>
            <a:chOff x="2916816" y="3058038"/>
            <a:chExt cx="248310" cy="290476"/>
          </a:xfrm>
          <a:solidFill>
            <a:schemeClr val="accent4">
              <a:lumMod val="40000"/>
              <a:lumOff val="60000"/>
            </a:schemeClr>
          </a:solidFill>
        </p:grpSpPr>
        <p:sp>
          <p:nvSpPr>
            <p:cNvPr id="6" name="Arrow: Right 5">
              <a:extLst>
                <a:ext uri="{FF2B5EF4-FFF2-40B4-BE49-F238E27FC236}">
                  <a16:creationId xmlns:a16="http://schemas.microsoft.com/office/drawing/2014/main" id="{A751FFF0-8B2D-F53B-7AC2-44012F896D7A}"/>
                </a:ext>
              </a:extLst>
            </p:cNvPr>
            <p:cNvSpPr/>
            <p:nvPr/>
          </p:nvSpPr>
          <p:spPr>
            <a:xfrm>
              <a:off x="2916816" y="3058038"/>
              <a:ext cx="248310" cy="29047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7" name="Arrow: Right 4">
              <a:extLst>
                <a:ext uri="{FF2B5EF4-FFF2-40B4-BE49-F238E27FC236}">
                  <a16:creationId xmlns:a16="http://schemas.microsoft.com/office/drawing/2014/main" id="{C25C708A-4CDD-FB84-E9C8-3002C96C9F69}"/>
                </a:ext>
              </a:extLst>
            </p:cNvPr>
            <p:cNvSpPr txBox="1"/>
            <p:nvPr/>
          </p:nvSpPr>
          <p:spPr>
            <a:xfrm>
              <a:off x="2916816" y="3116133"/>
              <a:ext cx="173817" cy="17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p:txBody>
        </p:sp>
      </p:grpSp>
      <p:grpSp>
        <p:nvGrpSpPr>
          <p:cNvPr id="8" name="Group 7">
            <a:extLst>
              <a:ext uri="{FF2B5EF4-FFF2-40B4-BE49-F238E27FC236}">
                <a16:creationId xmlns:a16="http://schemas.microsoft.com/office/drawing/2014/main" id="{DA8BC15F-3552-4A4A-A7B6-A175DA6B3F69}"/>
              </a:ext>
            </a:extLst>
          </p:cNvPr>
          <p:cNvGrpSpPr/>
          <p:nvPr/>
        </p:nvGrpSpPr>
        <p:grpSpPr>
          <a:xfrm>
            <a:off x="4841204" y="5302721"/>
            <a:ext cx="1313693" cy="788216"/>
            <a:chOff x="3681347" y="194888"/>
            <a:chExt cx="1313693" cy="788216"/>
          </a:xfrm>
          <a:solidFill>
            <a:schemeClr val="accent6">
              <a:lumMod val="75000"/>
            </a:schemeClr>
          </a:solidFill>
        </p:grpSpPr>
        <p:sp>
          <p:nvSpPr>
            <p:cNvPr id="9" name="Rectangle: Rounded Corners 8">
              <a:extLst>
                <a:ext uri="{FF2B5EF4-FFF2-40B4-BE49-F238E27FC236}">
                  <a16:creationId xmlns:a16="http://schemas.microsoft.com/office/drawing/2014/main" id="{A273FDFA-C0B7-5B94-DB11-2E1FAA76A235}"/>
                </a:ext>
              </a:extLst>
            </p:cNvPr>
            <p:cNvSpPr/>
            <p:nvPr/>
          </p:nvSpPr>
          <p:spPr>
            <a:xfrm>
              <a:off x="3681347" y="194888"/>
              <a:ext cx="1313693" cy="788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0EBE3140-8B67-04E8-EDA8-EF8D3009F242}"/>
                </a:ext>
              </a:extLst>
            </p:cNvPr>
            <p:cNvSpPr txBox="1"/>
            <p:nvPr/>
          </p:nvSpPr>
          <p:spPr>
            <a:xfrm>
              <a:off x="3704433" y="217974"/>
              <a:ext cx="1267521" cy="7420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Fail- </a:t>
              </a:r>
              <a:r>
                <a:rPr lang="en-US" sz="1100" kern="1200" dirty="0"/>
                <a:t>Applicant is Sent Results and </a:t>
              </a:r>
              <a:r>
                <a:rPr lang="en-US" sz="1100" dirty="0"/>
                <a:t>I</a:t>
              </a:r>
              <a:r>
                <a:rPr lang="en-US" sz="1100" kern="1200" dirty="0"/>
                <a:t>nstructions to </a:t>
              </a:r>
              <a:r>
                <a:rPr lang="en-US" sz="1100" dirty="0"/>
                <a:t>R</a:t>
              </a:r>
              <a:r>
                <a:rPr lang="en-US" sz="1100" kern="1200" dirty="0"/>
                <a:t>e-register/Schedule</a:t>
              </a:r>
            </a:p>
          </p:txBody>
        </p:sp>
      </p:grpSp>
      <p:grpSp>
        <p:nvGrpSpPr>
          <p:cNvPr id="12" name="Group 11">
            <a:extLst>
              <a:ext uri="{FF2B5EF4-FFF2-40B4-BE49-F238E27FC236}">
                <a16:creationId xmlns:a16="http://schemas.microsoft.com/office/drawing/2014/main" id="{56C07C21-3F47-B5D3-8293-EE9A470C4796}"/>
              </a:ext>
            </a:extLst>
          </p:cNvPr>
          <p:cNvGrpSpPr/>
          <p:nvPr/>
        </p:nvGrpSpPr>
        <p:grpSpPr>
          <a:xfrm>
            <a:off x="3017031" y="5302721"/>
            <a:ext cx="1313693" cy="788216"/>
            <a:chOff x="3681347" y="194888"/>
            <a:chExt cx="1313693" cy="788216"/>
          </a:xfrm>
          <a:solidFill>
            <a:schemeClr val="accent6">
              <a:lumMod val="75000"/>
            </a:schemeClr>
          </a:solidFill>
        </p:grpSpPr>
        <p:sp>
          <p:nvSpPr>
            <p:cNvPr id="13" name="Rectangle: Rounded Corners 12">
              <a:extLst>
                <a:ext uri="{FF2B5EF4-FFF2-40B4-BE49-F238E27FC236}">
                  <a16:creationId xmlns:a16="http://schemas.microsoft.com/office/drawing/2014/main" id="{7DC80498-3A8A-8B42-5BBB-DE6B6202AAF6}"/>
                </a:ext>
              </a:extLst>
            </p:cNvPr>
            <p:cNvSpPr/>
            <p:nvPr/>
          </p:nvSpPr>
          <p:spPr>
            <a:xfrm>
              <a:off x="3681347" y="194888"/>
              <a:ext cx="1313693" cy="788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879A401C-6198-66FC-0E9D-60C64564041B}"/>
                </a:ext>
              </a:extLst>
            </p:cNvPr>
            <p:cNvSpPr txBox="1"/>
            <p:nvPr/>
          </p:nvSpPr>
          <p:spPr>
            <a:xfrm>
              <a:off x="3704433" y="217974"/>
              <a:ext cx="1267521" cy="7420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Applicant Sits for the NCLEX (Must wait 45 days from initial NCLEX date)</a:t>
              </a:r>
            </a:p>
          </p:txBody>
        </p:sp>
      </p:grpSp>
      <p:grpSp>
        <p:nvGrpSpPr>
          <p:cNvPr id="15" name="Group 14">
            <a:extLst>
              <a:ext uri="{FF2B5EF4-FFF2-40B4-BE49-F238E27FC236}">
                <a16:creationId xmlns:a16="http://schemas.microsoft.com/office/drawing/2014/main" id="{E08C773C-191F-A2BE-93C3-97571A4CAA34}"/>
              </a:ext>
            </a:extLst>
          </p:cNvPr>
          <p:cNvGrpSpPr/>
          <p:nvPr/>
        </p:nvGrpSpPr>
        <p:grpSpPr>
          <a:xfrm>
            <a:off x="4446713" y="5509491"/>
            <a:ext cx="278503" cy="325796"/>
            <a:chOff x="3287239" y="1739792"/>
            <a:chExt cx="278503" cy="325796"/>
          </a:xfrm>
          <a:solidFill>
            <a:schemeClr val="accent4">
              <a:lumMod val="40000"/>
              <a:lumOff val="60000"/>
            </a:schemeClr>
          </a:solidFill>
        </p:grpSpPr>
        <p:sp>
          <p:nvSpPr>
            <p:cNvPr id="16" name="Arrow: Right 15">
              <a:extLst>
                <a:ext uri="{FF2B5EF4-FFF2-40B4-BE49-F238E27FC236}">
                  <a16:creationId xmlns:a16="http://schemas.microsoft.com/office/drawing/2014/main" id="{7D335BBA-9F41-8754-EA40-5D0DEB874617}"/>
                </a:ext>
              </a:extLst>
            </p:cNvPr>
            <p:cNvSpPr/>
            <p:nvPr/>
          </p:nvSpPr>
          <p:spPr>
            <a:xfrm rot="10800000">
              <a:off x="3287239" y="1739792"/>
              <a:ext cx="278503" cy="32579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7" name="Arrow: Right 4">
              <a:extLst>
                <a:ext uri="{FF2B5EF4-FFF2-40B4-BE49-F238E27FC236}">
                  <a16:creationId xmlns:a16="http://schemas.microsoft.com/office/drawing/2014/main" id="{829AF02B-737D-F72D-5DC5-272E312A82BF}"/>
                </a:ext>
              </a:extLst>
            </p:cNvPr>
            <p:cNvSpPr txBox="1"/>
            <p:nvPr/>
          </p:nvSpPr>
          <p:spPr>
            <a:xfrm rot="21600000">
              <a:off x="3370790" y="1804951"/>
              <a:ext cx="194952" cy="195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p:txBody>
        </p:sp>
      </p:grpSp>
      <p:grpSp>
        <p:nvGrpSpPr>
          <p:cNvPr id="18" name="Group 17">
            <a:extLst>
              <a:ext uri="{FF2B5EF4-FFF2-40B4-BE49-F238E27FC236}">
                <a16:creationId xmlns:a16="http://schemas.microsoft.com/office/drawing/2014/main" id="{1A70281A-5A2A-987F-ADA6-0929BDFD9FDE}"/>
              </a:ext>
            </a:extLst>
          </p:cNvPr>
          <p:cNvGrpSpPr/>
          <p:nvPr/>
        </p:nvGrpSpPr>
        <p:grpSpPr>
          <a:xfrm rot="5400000">
            <a:off x="3534625" y="4977951"/>
            <a:ext cx="278503" cy="325796"/>
            <a:chOff x="3287239" y="1739792"/>
            <a:chExt cx="278503" cy="325796"/>
          </a:xfrm>
          <a:solidFill>
            <a:schemeClr val="accent4">
              <a:lumMod val="40000"/>
              <a:lumOff val="60000"/>
            </a:schemeClr>
          </a:solidFill>
        </p:grpSpPr>
        <p:sp>
          <p:nvSpPr>
            <p:cNvPr id="19" name="Arrow: Right 18">
              <a:extLst>
                <a:ext uri="{FF2B5EF4-FFF2-40B4-BE49-F238E27FC236}">
                  <a16:creationId xmlns:a16="http://schemas.microsoft.com/office/drawing/2014/main" id="{1F94A344-DA79-77A4-2544-3E40BB6BAC18}"/>
                </a:ext>
              </a:extLst>
            </p:cNvPr>
            <p:cNvSpPr/>
            <p:nvPr/>
          </p:nvSpPr>
          <p:spPr>
            <a:xfrm rot="10800000">
              <a:off x="3287239" y="1739792"/>
              <a:ext cx="278503" cy="32579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0" name="Arrow: Right 4">
              <a:extLst>
                <a:ext uri="{FF2B5EF4-FFF2-40B4-BE49-F238E27FC236}">
                  <a16:creationId xmlns:a16="http://schemas.microsoft.com/office/drawing/2014/main" id="{2DD0DD20-A401-1CA2-1BB3-F2EDA7D51F14}"/>
                </a:ext>
              </a:extLst>
            </p:cNvPr>
            <p:cNvSpPr txBox="1"/>
            <p:nvPr/>
          </p:nvSpPr>
          <p:spPr>
            <a:xfrm rot="21600000">
              <a:off x="3370790" y="1804951"/>
              <a:ext cx="194952" cy="195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p:txBody>
        </p:sp>
      </p:grpSp>
      <p:sp>
        <p:nvSpPr>
          <p:cNvPr id="21" name="TextBox 20">
            <a:extLst>
              <a:ext uri="{FF2B5EF4-FFF2-40B4-BE49-F238E27FC236}">
                <a16:creationId xmlns:a16="http://schemas.microsoft.com/office/drawing/2014/main" id="{77F88881-B872-CFFD-FE0E-35E054BCF8FE}"/>
              </a:ext>
            </a:extLst>
          </p:cNvPr>
          <p:cNvSpPr txBox="1"/>
          <p:nvPr/>
        </p:nvSpPr>
        <p:spPr>
          <a:xfrm>
            <a:off x="34000" y="5155941"/>
            <a:ext cx="3006117" cy="1477328"/>
          </a:xfrm>
          <a:prstGeom prst="rect">
            <a:avLst/>
          </a:prstGeom>
          <a:noFill/>
        </p:spPr>
        <p:txBody>
          <a:bodyPr wrap="square" rtlCol="0">
            <a:spAutoFit/>
          </a:bodyPr>
          <a:lstStyle/>
          <a:p>
            <a:r>
              <a:rPr lang="en-US" sz="1000" b="1" dirty="0"/>
              <a:t>Note: </a:t>
            </a:r>
            <a:r>
              <a:rPr lang="en-US" sz="1000" dirty="0"/>
              <a:t>Each time we send a request for additional information to an applicant, the start date for the automated application warning starts over (Allowing an additional 30 days before an additional automated application closure warning letter is sent). Each reset is marked by a       .  After an applicant receives an automated closure warning, they still have 30 days to complete the requirement before the file is closed as incomplete due to inactivity. </a:t>
            </a:r>
          </a:p>
        </p:txBody>
      </p:sp>
      <p:sp>
        <p:nvSpPr>
          <p:cNvPr id="22" name="Star: 5 Points 21">
            <a:extLst>
              <a:ext uri="{FF2B5EF4-FFF2-40B4-BE49-F238E27FC236}">
                <a16:creationId xmlns:a16="http://schemas.microsoft.com/office/drawing/2014/main" id="{3F291EC3-B6BC-3306-1DC6-AAEE3ADBB1FE}"/>
              </a:ext>
            </a:extLst>
          </p:cNvPr>
          <p:cNvSpPr/>
          <p:nvPr/>
        </p:nvSpPr>
        <p:spPr>
          <a:xfrm>
            <a:off x="923991" y="5971277"/>
            <a:ext cx="145740" cy="143599"/>
          </a:xfrm>
          <a:prstGeom prst="star5">
            <a:avLst>
              <a:gd name="adj" fmla="val 21925"/>
              <a:gd name="hf" fmla="val 105146"/>
              <a:gd name="vf" fmla="val 11055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483ED758-6BCF-6879-E59A-DD44953FB888}"/>
              </a:ext>
            </a:extLst>
          </p:cNvPr>
          <p:cNvSpPr/>
          <p:nvPr/>
        </p:nvSpPr>
        <p:spPr>
          <a:xfrm>
            <a:off x="7671955" y="2053021"/>
            <a:ext cx="235528" cy="221673"/>
          </a:xfrm>
          <a:prstGeom prst="star5">
            <a:avLst>
              <a:gd name="adj" fmla="val 21925"/>
              <a:gd name="hf" fmla="val 105146"/>
              <a:gd name="vf" fmla="val 11055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C14A59CC-AE2C-855D-4F13-E52F831F62C9}"/>
              </a:ext>
            </a:extLst>
          </p:cNvPr>
          <p:cNvSpPr/>
          <p:nvPr/>
        </p:nvSpPr>
        <p:spPr>
          <a:xfrm>
            <a:off x="5896283" y="3370917"/>
            <a:ext cx="235528" cy="221673"/>
          </a:xfrm>
          <a:prstGeom prst="star5">
            <a:avLst>
              <a:gd name="adj" fmla="val 21925"/>
              <a:gd name="hf" fmla="val 105146"/>
              <a:gd name="vf" fmla="val 11055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050B9893-69BA-164F-3D1F-712806CC53E8}"/>
              </a:ext>
            </a:extLst>
          </p:cNvPr>
          <p:cNvSpPr/>
          <p:nvPr/>
        </p:nvSpPr>
        <p:spPr>
          <a:xfrm>
            <a:off x="4029591" y="4258558"/>
            <a:ext cx="235528" cy="221673"/>
          </a:xfrm>
          <a:prstGeom prst="star5">
            <a:avLst>
              <a:gd name="adj" fmla="val 21925"/>
              <a:gd name="hf" fmla="val 105146"/>
              <a:gd name="vf" fmla="val 11055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067A8A92-3B7E-0CAB-51E5-4E9DBBBE9CAF}"/>
              </a:ext>
            </a:extLst>
          </p:cNvPr>
          <p:cNvSpPr/>
          <p:nvPr/>
        </p:nvSpPr>
        <p:spPr>
          <a:xfrm>
            <a:off x="4038240" y="5801284"/>
            <a:ext cx="235528" cy="221673"/>
          </a:xfrm>
          <a:prstGeom prst="star5">
            <a:avLst>
              <a:gd name="adj" fmla="val 21925"/>
              <a:gd name="hf" fmla="val 105146"/>
              <a:gd name="vf" fmla="val 11055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6CC4E5-4437-A212-0130-2F27FD7D352E}"/>
              </a:ext>
            </a:extLst>
          </p:cNvPr>
          <p:cNvSpPr txBox="1"/>
          <p:nvPr/>
        </p:nvSpPr>
        <p:spPr>
          <a:xfrm>
            <a:off x="6822062" y="5978672"/>
            <a:ext cx="2056973" cy="577081"/>
          </a:xfrm>
          <a:prstGeom prst="rect">
            <a:avLst/>
          </a:prstGeom>
          <a:noFill/>
          <a:ln w="19050">
            <a:solidFill>
              <a:schemeClr val="tx1"/>
            </a:solidFill>
          </a:ln>
        </p:spPr>
        <p:txBody>
          <a:bodyPr wrap="none" rtlCol="0">
            <a:spAutoFit/>
          </a:bodyPr>
          <a:lstStyle/>
          <a:p>
            <a:pPr algn="ctr"/>
            <a:r>
              <a:rPr lang="en-US" sz="1050" b="1" dirty="0"/>
              <a:t>Key</a:t>
            </a:r>
          </a:p>
          <a:p>
            <a:r>
              <a:rPr lang="en-US" sz="1050" b="1" dirty="0"/>
              <a:t>Green  =  </a:t>
            </a:r>
            <a:r>
              <a:rPr lang="en-US" sz="1050" dirty="0"/>
              <a:t>Applicant or school</a:t>
            </a:r>
          </a:p>
          <a:p>
            <a:r>
              <a:rPr lang="en-US" sz="1050" b="1" dirty="0"/>
              <a:t>Blue  =     </a:t>
            </a:r>
            <a:r>
              <a:rPr lang="en-US" sz="1050" dirty="0"/>
              <a:t>WABON or Pearson Vue</a:t>
            </a:r>
          </a:p>
        </p:txBody>
      </p:sp>
    </p:spTree>
    <p:extLst>
      <p:ext uri="{BB962C8B-B14F-4D97-AF65-F5344CB8AC3E}">
        <p14:creationId xmlns:p14="http://schemas.microsoft.com/office/powerpoint/2010/main" val="296724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894E15-54A3-68DD-C64C-B9DB9BEE03D1}"/>
              </a:ext>
            </a:extLst>
          </p:cNvPr>
          <p:cNvSpPr>
            <a:spLocks noGrp="1"/>
          </p:cNvSpPr>
          <p:nvPr>
            <p:ph type="body" sz="quarter" idx="21"/>
          </p:nvPr>
        </p:nvSpPr>
        <p:spPr>
          <a:xfrm>
            <a:off x="1244562" y="414773"/>
            <a:ext cx="6654875" cy="482030"/>
          </a:xfrm>
        </p:spPr>
        <p:txBody>
          <a:bodyPr/>
          <a:lstStyle/>
          <a:p>
            <a:r>
              <a:rPr lang="en-US" dirty="0"/>
              <a:t>Nurse Licensure Compact </a:t>
            </a:r>
          </a:p>
        </p:txBody>
      </p:sp>
      <p:sp>
        <p:nvSpPr>
          <p:cNvPr id="3" name="Text Placeholder 2">
            <a:extLst>
              <a:ext uri="{FF2B5EF4-FFF2-40B4-BE49-F238E27FC236}">
                <a16:creationId xmlns:a16="http://schemas.microsoft.com/office/drawing/2014/main" id="{88261393-6420-9738-5BA3-27F90851B89E}"/>
              </a:ext>
            </a:extLst>
          </p:cNvPr>
          <p:cNvSpPr>
            <a:spLocks noGrp="1"/>
          </p:cNvSpPr>
          <p:nvPr>
            <p:ph type="body" sz="quarter" idx="22"/>
          </p:nvPr>
        </p:nvSpPr>
        <p:spPr>
          <a:xfrm>
            <a:off x="523342" y="1353563"/>
            <a:ext cx="8114337" cy="4662833"/>
          </a:xfrm>
        </p:spPr>
        <p:txBody>
          <a:bodyPr>
            <a:normAutofit/>
          </a:bodyPr>
          <a:lstStyle/>
          <a:p>
            <a:pPr>
              <a:buFont typeface="Arial" panose="020B0604020202020204" pitchFamily="34" charset="0"/>
              <a:buChar char="•"/>
            </a:pPr>
            <a:r>
              <a:rPr lang="en-US" sz="1800" dirty="0"/>
              <a:t>Washington state joined the Nurse Licensure Compact (NLC) on July 24, 2023. The NLC increases access to nursing care while maintaining public protection at the state level.</a:t>
            </a:r>
          </a:p>
          <a:p>
            <a:pPr>
              <a:buFont typeface="Arial" panose="020B0604020202020204" pitchFamily="34" charset="0"/>
              <a:buChar char="•"/>
            </a:pPr>
            <a:endParaRPr lang="en-US" sz="1800" dirty="0"/>
          </a:p>
          <a:p>
            <a:pPr>
              <a:buFont typeface="Arial" panose="020B0604020202020204" pitchFamily="34" charset="0"/>
              <a:buChar char="•"/>
            </a:pPr>
            <a:r>
              <a:rPr lang="en-US" sz="1800" dirty="0"/>
              <a:t>RNs or LPNs with an active multistate license (MSL) can practice in Washington state and other NLC states and territories, without getting additional licenses.</a:t>
            </a:r>
          </a:p>
          <a:p>
            <a:pPr>
              <a:buFont typeface="Arial" panose="020B0604020202020204" pitchFamily="34" charset="0"/>
              <a:buChar char="•"/>
            </a:pPr>
            <a:endParaRPr lang="en-US" sz="1800" dirty="0"/>
          </a:p>
          <a:p>
            <a:pPr>
              <a:buFont typeface="Arial" panose="020B0604020202020204" pitchFamily="34" charset="0"/>
              <a:buChar char="•"/>
            </a:pPr>
            <a:r>
              <a:rPr lang="en-US" sz="1800" dirty="0"/>
              <a:t>Washington State is issuing MSLs effective January 31, 2024. </a:t>
            </a:r>
          </a:p>
          <a:p>
            <a:pPr>
              <a:buFont typeface="Arial" panose="020B0604020202020204" pitchFamily="34" charset="0"/>
              <a:buChar char="•"/>
            </a:pPr>
            <a:endParaRPr lang="en-US" sz="1800" dirty="0"/>
          </a:p>
          <a:p>
            <a:pPr>
              <a:buFont typeface="Arial" panose="020B0604020202020204" pitchFamily="34" charset="0"/>
              <a:buChar char="•"/>
            </a:pPr>
            <a:r>
              <a:rPr lang="en-US" sz="1800" dirty="0"/>
              <a:t>An MSL is issued in a nurse’s primary state of residence (PSOR) and is recognized across state lines (like a driver’s license) in participating NLC states. </a:t>
            </a:r>
          </a:p>
        </p:txBody>
      </p:sp>
      <p:pic>
        <p:nvPicPr>
          <p:cNvPr id="7" name="Picture 6">
            <a:extLst>
              <a:ext uri="{FF2B5EF4-FFF2-40B4-BE49-F238E27FC236}">
                <a16:creationId xmlns:a16="http://schemas.microsoft.com/office/drawing/2014/main" id="{7A541062-431A-5F7B-01B9-EC095FED6BC4}"/>
              </a:ext>
            </a:extLst>
          </p:cNvPr>
          <p:cNvPicPr>
            <a:picLocks noChangeAspect="1"/>
          </p:cNvPicPr>
          <p:nvPr/>
        </p:nvPicPr>
        <p:blipFill>
          <a:blip r:embed="rId2"/>
          <a:stretch>
            <a:fillRect/>
          </a:stretch>
        </p:blipFill>
        <p:spPr>
          <a:xfrm>
            <a:off x="-1" y="6027829"/>
            <a:ext cx="9144000" cy="830171"/>
          </a:xfrm>
          <a:prstGeom prst="rect">
            <a:avLst/>
          </a:prstGeom>
        </p:spPr>
      </p:pic>
    </p:spTree>
    <p:extLst>
      <p:ext uri="{BB962C8B-B14F-4D97-AF65-F5344CB8AC3E}">
        <p14:creationId xmlns:p14="http://schemas.microsoft.com/office/powerpoint/2010/main" val="1614375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356164-8C4A-1A5C-E5DE-AB284562E141}"/>
              </a:ext>
            </a:extLst>
          </p:cNvPr>
          <p:cNvPicPr>
            <a:picLocks noChangeAspect="1"/>
          </p:cNvPicPr>
          <p:nvPr/>
        </p:nvPicPr>
        <p:blipFill>
          <a:blip r:embed="rId2"/>
          <a:stretch>
            <a:fillRect/>
          </a:stretch>
        </p:blipFill>
        <p:spPr>
          <a:xfrm>
            <a:off x="1395845" y="1330713"/>
            <a:ext cx="6352310" cy="4983394"/>
          </a:xfrm>
          <a:prstGeom prst="rect">
            <a:avLst/>
          </a:prstGeom>
        </p:spPr>
      </p:pic>
      <p:sp>
        <p:nvSpPr>
          <p:cNvPr id="2" name="Text Placeholder 1">
            <a:extLst>
              <a:ext uri="{FF2B5EF4-FFF2-40B4-BE49-F238E27FC236}">
                <a16:creationId xmlns:a16="http://schemas.microsoft.com/office/drawing/2014/main" id="{EA2CDE53-71F6-A41C-9848-DF1E5D426DF2}"/>
              </a:ext>
            </a:extLst>
          </p:cNvPr>
          <p:cNvSpPr>
            <a:spLocks noGrp="1"/>
          </p:cNvSpPr>
          <p:nvPr>
            <p:ph type="body" sz="quarter" idx="21"/>
          </p:nvPr>
        </p:nvSpPr>
        <p:spPr/>
        <p:txBody>
          <a:bodyPr/>
          <a:lstStyle/>
          <a:p>
            <a:r>
              <a:rPr lang="en-US" sz="2400" dirty="0"/>
              <a:t>Automated Application Closure Warning Letter (Example)</a:t>
            </a:r>
          </a:p>
        </p:txBody>
      </p:sp>
    </p:spTree>
    <p:extLst>
      <p:ext uri="{BB962C8B-B14F-4D97-AF65-F5344CB8AC3E}">
        <p14:creationId xmlns:p14="http://schemas.microsoft.com/office/powerpoint/2010/main" val="42508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Testing Accommodations</a:t>
            </a:r>
          </a:p>
        </p:txBody>
      </p:sp>
      <p:sp>
        <p:nvSpPr>
          <p:cNvPr id="3" name="Text Placeholder 2"/>
          <p:cNvSpPr>
            <a:spLocks noGrp="1"/>
          </p:cNvSpPr>
          <p:nvPr>
            <p:ph type="body" sz="quarter" idx="22"/>
          </p:nvPr>
        </p:nvSpPr>
        <p:spPr/>
        <p:txBody>
          <a:bodyPr>
            <a:normAutofit/>
          </a:bodyPr>
          <a:lstStyle/>
          <a:p>
            <a:r>
              <a:rPr lang="en-US" dirty="0">
                <a:solidFill>
                  <a:schemeClr val="bg2">
                    <a:lumMod val="25000"/>
                  </a:schemeClr>
                </a:solidFill>
              </a:rPr>
              <a:t>NCLEX testing accommodations must be ADA approved and the following must be submitted with the application. The WA BON submits your request to NCSBN for a decision. </a:t>
            </a:r>
          </a:p>
          <a:p>
            <a:endParaRPr lang="en-US" dirty="0">
              <a:solidFill>
                <a:schemeClr val="bg2">
                  <a:lumMod val="25000"/>
                </a:schemeClr>
              </a:solidFill>
            </a:endParaRPr>
          </a:p>
          <a:p>
            <a:pPr marL="804863" lvl="1" indent="-285750">
              <a:buFont typeface="Arial" pitchFamily="34" charset="0"/>
              <a:buChar char="•"/>
            </a:pPr>
            <a:r>
              <a:rPr lang="en-US" sz="1600" dirty="0">
                <a:solidFill>
                  <a:schemeClr val="bg2">
                    <a:lumMod val="25000"/>
                  </a:schemeClr>
                </a:solidFill>
              </a:rPr>
              <a:t>Applicant letter requesting accommodation and why.</a:t>
            </a:r>
          </a:p>
          <a:p>
            <a:pPr marL="804863" lvl="1" indent="-285750">
              <a:buFont typeface="Arial" pitchFamily="34" charset="0"/>
              <a:buChar char="•"/>
            </a:pPr>
            <a:endParaRPr lang="en-US" sz="1600" dirty="0">
              <a:solidFill>
                <a:schemeClr val="bg2">
                  <a:lumMod val="25000"/>
                </a:schemeClr>
              </a:solidFill>
            </a:endParaRPr>
          </a:p>
          <a:p>
            <a:pPr marL="804863" lvl="1" indent="-285750">
              <a:buFont typeface="Arial" pitchFamily="34" charset="0"/>
              <a:buChar char="•"/>
            </a:pPr>
            <a:r>
              <a:rPr lang="en-US" sz="1600" dirty="0">
                <a:solidFill>
                  <a:schemeClr val="bg2">
                    <a:lumMod val="25000"/>
                  </a:schemeClr>
                </a:solidFill>
              </a:rPr>
              <a:t>Letter from the school stating what accommodations were provided and why.</a:t>
            </a:r>
          </a:p>
          <a:p>
            <a:pPr marL="804863" lvl="1" indent="-285750">
              <a:buFont typeface="Arial" pitchFamily="34" charset="0"/>
              <a:buChar char="•"/>
            </a:pPr>
            <a:endParaRPr lang="en-US" sz="1600" dirty="0">
              <a:solidFill>
                <a:schemeClr val="bg2">
                  <a:lumMod val="25000"/>
                </a:schemeClr>
              </a:solidFill>
            </a:endParaRPr>
          </a:p>
          <a:p>
            <a:pPr marL="804863" lvl="1" indent="-285750">
              <a:buFont typeface="Arial" pitchFamily="34" charset="0"/>
              <a:buChar char="•"/>
            </a:pPr>
            <a:r>
              <a:rPr lang="en-US" sz="1600" dirty="0">
                <a:solidFill>
                  <a:schemeClr val="bg2">
                    <a:lumMod val="25000"/>
                  </a:schemeClr>
                </a:solidFill>
              </a:rPr>
              <a:t>A letter from the physician or advanced registered nurse practitioner who made the diagnoses, what the diagnosis is, and what is recommended.</a:t>
            </a:r>
          </a:p>
        </p:txBody>
      </p:sp>
      <p:pic>
        <p:nvPicPr>
          <p:cNvPr id="11266" name="Picture 2" descr="C:\Users\axz0303\AppData\Local\Microsoft\Windows\Temporary Internet Files\Content.IE5\XEJG93BT\primary-test-i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925" y="5096745"/>
            <a:ext cx="1712496" cy="171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97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Testing Availability</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sz="1800" dirty="0"/>
              <a:t>The test date availability varies depending on the time of year</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First-time test takers are guaranteed testing dates within 30 days (please call us if you are not seeing availability)</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Repeat candidates are allowed to test every 45 days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You may decline and schedule further out, but this is not recommended</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If you need to cancel or reschedule your NCLEX,               please reference </a:t>
            </a:r>
            <a:r>
              <a:rPr lang="en-US" sz="1800" dirty="0">
                <a:hlinkClick r:id="rId3"/>
              </a:rPr>
              <a:t>NCSBN’s Rescheduling Policy</a:t>
            </a:r>
            <a:r>
              <a:rPr lang="en-US" sz="1800" dirty="0"/>
              <a:t>. </a:t>
            </a:r>
          </a:p>
          <a:p>
            <a:pPr marL="342900" indent="-342900">
              <a:buFont typeface="Arial" panose="020B0604020202020204" pitchFamily="34" charset="0"/>
              <a:buChar char="•"/>
            </a:pPr>
            <a:endParaRPr lang="en-US" dirty="0"/>
          </a:p>
        </p:txBody>
      </p:sp>
      <p:pic>
        <p:nvPicPr>
          <p:cNvPr id="5" name="Picture 3" descr="C:\Users\axz0303\AppData\Local\Microsoft\Windows\Temporary Internet Files\Content.IE5\IJI3FBRE\student[1].gif">
            <a:extLst>
              <a:ext uri="{FF2B5EF4-FFF2-40B4-BE49-F238E27FC236}">
                <a16:creationId xmlns:a16="http://schemas.microsoft.com/office/drawing/2014/main" id="{E47D8044-3FD5-6425-7F84-932C6B065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696" y="4620491"/>
            <a:ext cx="1665220" cy="187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63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7AE408-540F-AF4C-13FC-C0E82098F581}"/>
              </a:ext>
            </a:extLst>
          </p:cNvPr>
          <p:cNvSpPr>
            <a:spLocks noGrp="1"/>
          </p:cNvSpPr>
          <p:nvPr>
            <p:ph type="body" sz="quarter" idx="21"/>
          </p:nvPr>
        </p:nvSpPr>
        <p:spPr/>
        <p:txBody>
          <a:bodyPr/>
          <a:lstStyle/>
          <a:p>
            <a:r>
              <a:rPr lang="en-US" dirty="0"/>
              <a:t>NCSBN Studies Related to NCLEX  </a:t>
            </a:r>
          </a:p>
        </p:txBody>
      </p:sp>
      <p:sp>
        <p:nvSpPr>
          <p:cNvPr id="3" name="Text Placeholder 2">
            <a:extLst>
              <a:ext uri="{FF2B5EF4-FFF2-40B4-BE49-F238E27FC236}">
                <a16:creationId xmlns:a16="http://schemas.microsoft.com/office/drawing/2014/main" id="{0BEDCE93-4516-2CE9-A618-EE9FD3DF1376}"/>
              </a:ext>
            </a:extLst>
          </p:cNvPr>
          <p:cNvSpPr>
            <a:spLocks noGrp="1"/>
          </p:cNvSpPr>
          <p:nvPr>
            <p:ph type="body" sz="quarter" idx="22"/>
          </p:nvPr>
        </p:nvSpPr>
        <p:spPr>
          <a:xfrm>
            <a:off x="410152" y="1277568"/>
            <a:ext cx="8540496" cy="5256094"/>
          </a:xfrm>
        </p:spPr>
        <p:txBody>
          <a:bodyPr>
            <a:noAutofit/>
          </a:bodyPr>
          <a:lstStyle/>
          <a:p>
            <a:r>
              <a:rPr lang="en-US" sz="1600" dirty="0"/>
              <a:t>NCSBN has conducted several studies exploring the relationship between a time delay in taking the NCLEX and the likelihood of successfully passing the exam. A study conducted by Woo noted that a candidate’s delay in taking the NCLEX is inversely associated with the candidate’s pass rate; in other words, as the candidate’s delay increases, the likelihood of passing the NCLEX decreases (Woo et al., 2009). </a:t>
            </a:r>
          </a:p>
          <a:p>
            <a:endParaRPr lang="en-US" sz="1600" dirty="0"/>
          </a:p>
          <a:p>
            <a:r>
              <a:rPr lang="en-US" sz="1600" dirty="0"/>
              <a:t>Similarly, a study completed by Kaminski-Ozturk reflected a downward trend in the likelihood of passing the NCLEX as the number of days in the delay increased. Notably, RNs who postponed their exam for more than 60 days and PNs postponing more than 90 days are more likely to retake the exam due to an unsuccessful initial attempt (Kaminski-Ozturk et al., 2022). </a:t>
            </a:r>
          </a:p>
          <a:p>
            <a:endParaRPr lang="en-US" sz="1600" dirty="0"/>
          </a:p>
          <a:p>
            <a:r>
              <a:rPr lang="en-US" sz="1600" dirty="0"/>
              <a:t>Additionally, the data reflected that RNs and PNs who delay for more than 360 days passed the NCLEX at 62% and 78%, respectively (Kaminski-Ozturk et al., 2022).</a:t>
            </a:r>
          </a:p>
          <a:p>
            <a:endParaRPr lang="en-US" sz="900" dirty="0"/>
          </a:p>
          <a:p>
            <a:endParaRPr lang="en-US" sz="900" dirty="0"/>
          </a:p>
          <a:p>
            <a:r>
              <a:rPr lang="en-US" sz="800" dirty="0"/>
              <a:t>Kaminski-Ozturk, N., Smiley, R., Zhong, E., &amp; Martin, B. (2022). A Retrospective Review of NCLEX Candidates’ Testing Behavior: Examining the Relationship Between Repeat Testing, Time-to-Test, and Discipline. Journal of Nursing Regulation, 13(2), 4–9. </a:t>
            </a:r>
            <a:r>
              <a:rPr lang="en-US" sz="800" dirty="0">
                <a:hlinkClick r:id="rId3"/>
              </a:rPr>
              <a:t>https://doi.org/10.1016/S2155-8256(22)00062-X</a:t>
            </a:r>
            <a:r>
              <a:rPr lang="en-US" sz="800" dirty="0"/>
              <a:t> </a:t>
            </a:r>
          </a:p>
          <a:p>
            <a:r>
              <a:rPr lang="en-US" sz="800" dirty="0"/>
              <a:t>Woo, A., Wendt, A., &amp; Liu, W. (2009). NCLEX pass rates: An investigation into the effect of lag time and retake attempts. JONA's Healthcare Law, Ethics and Regulation, 11(1), 23-26. </a:t>
            </a:r>
            <a:r>
              <a:rPr lang="en-US" sz="800" dirty="0">
                <a:hlinkClick r:id="rId4"/>
              </a:rPr>
              <a:t>https://www.ncsbn.org/publications/nclex-pass-rates-an-investigation-into-the-effect-of-lag-time-and-retake-attempts</a:t>
            </a:r>
            <a:r>
              <a:rPr lang="en-US" sz="800" dirty="0"/>
              <a:t> </a:t>
            </a:r>
          </a:p>
        </p:txBody>
      </p:sp>
    </p:spTree>
    <p:extLst>
      <p:ext uri="{BB962C8B-B14F-4D97-AF65-F5344CB8AC3E}">
        <p14:creationId xmlns:p14="http://schemas.microsoft.com/office/powerpoint/2010/main" val="34413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Washington Test Sites </a:t>
            </a:r>
          </a:p>
        </p:txBody>
      </p:sp>
      <p:sp>
        <p:nvSpPr>
          <p:cNvPr id="3" name="Text Placeholder 2"/>
          <p:cNvSpPr>
            <a:spLocks noGrp="1"/>
          </p:cNvSpPr>
          <p:nvPr>
            <p:ph type="body" sz="quarter" idx="22"/>
          </p:nvPr>
        </p:nvSpPr>
        <p:spPr>
          <a:xfrm>
            <a:off x="808278" y="1606082"/>
            <a:ext cx="6923611" cy="4662833"/>
          </a:xfrm>
        </p:spPr>
        <p:txBody>
          <a:bodyPr>
            <a:normAutofit/>
          </a:bodyPr>
          <a:lstStyle/>
          <a:p>
            <a:pPr marL="342900" indent="-342900">
              <a:buFont typeface="Arial" panose="020B0604020202020204" pitchFamily="34" charset="0"/>
              <a:buChar char="•"/>
            </a:pPr>
            <a:r>
              <a:rPr lang="en-US" sz="1800" dirty="0"/>
              <a:t>There are four sites for testing in Washington:</a:t>
            </a:r>
          </a:p>
          <a:p>
            <a:pPr marL="862013" lvl="1" indent="-342900">
              <a:buFont typeface="Arial" panose="020B0604020202020204" pitchFamily="34" charset="0"/>
              <a:buChar char="•"/>
            </a:pPr>
            <a:r>
              <a:rPr lang="en-US" sz="1800" dirty="0"/>
              <a:t>Seattle </a:t>
            </a:r>
          </a:p>
          <a:p>
            <a:pPr marL="862013" lvl="1" indent="-342900">
              <a:buFont typeface="Arial" panose="020B0604020202020204" pitchFamily="34" charset="0"/>
              <a:buChar char="•"/>
            </a:pPr>
            <a:r>
              <a:rPr lang="en-US" sz="1800" dirty="0"/>
              <a:t>Renton </a:t>
            </a:r>
          </a:p>
          <a:p>
            <a:pPr marL="862013" lvl="1" indent="-342900">
              <a:buFont typeface="Arial" panose="020B0604020202020204" pitchFamily="34" charset="0"/>
              <a:buChar char="•"/>
            </a:pPr>
            <a:r>
              <a:rPr lang="en-US" sz="1800" dirty="0"/>
              <a:t>Yakima </a:t>
            </a:r>
          </a:p>
          <a:p>
            <a:pPr marL="862013" lvl="1" indent="-342900">
              <a:buFont typeface="Arial" panose="020B0604020202020204" pitchFamily="34" charset="0"/>
              <a:buChar char="•"/>
            </a:pPr>
            <a:r>
              <a:rPr lang="en-US" sz="1800" dirty="0"/>
              <a:t>Spokane</a:t>
            </a:r>
          </a:p>
          <a:p>
            <a:pPr marL="862013" lvl="1" indent="-342900">
              <a:buFont typeface="Arial" panose="020B0604020202020204" pitchFamily="34" charset="0"/>
              <a:buChar char="•"/>
            </a:pPr>
            <a:endParaRPr lang="en-US" sz="1800" dirty="0"/>
          </a:p>
          <a:p>
            <a:pPr lvl="1" indent="0">
              <a:buNone/>
            </a:pPr>
            <a:endParaRPr lang="en-US" sz="1800" dirty="0"/>
          </a:p>
          <a:p>
            <a:pPr marL="342900" indent="-342900">
              <a:buFont typeface="Arial" panose="020B0604020202020204" pitchFamily="34" charset="0"/>
              <a:buChar char="•"/>
            </a:pPr>
            <a:r>
              <a:rPr lang="en-US" sz="1800" dirty="0"/>
              <a:t>Each applicant will be provided three choices of varying times, dates, and locations.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You may sit for the NCLEX anywhere around the globe where there is a Pearson VUE testing site available.  </a:t>
            </a:r>
          </a:p>
        </p:txBody>
      </p:sp>
      <p:pic>
        <p:nvPicPr>
          <p:cNvPr id="4" name="Picture 3">
            <a:extLst>
              <a:ext uri="{FF2B5EF4-FFF2-40B4-BE49-F238E27FC236}">
                <a16:creationId xmlns:a16="http://schemas.microsoft.com/office/drawing/2014/main" id="{2DF8E245-4964-A45F-8E78-675854DBBC1F}"/>
              </a:ext>
            </a:extLst>
          </p:cNvPr>
          <p:cNvPicPr>
            <a:picLocks noChangeAspect="1"/>
          </p:cNvPicPr>
          <p:nvPr/>
        </p:nvPicPr>
        <p:blipFill>
          <a:blip r:embed="rId3"/>
          <a:stretch>
            <a:fillRect/>
          </a:stretch>
        </p:blipFill>
        <p:spPr>
          <a:xfrm>
            <a:off x="3134938" y="1476208"/>
            <a:ext cx="2857500" cy="2857500"/>
          </a:xfrm>
          <a:prstGeom prst="rect">
            <a:avLst/>
          </a:prstGeom>
        </p:spPr>
      </p:pic>
      <p:sp>
        <p:nvSpPr>
          <p:cNvPr id="5" name="Star: 5 Points 4">
            <a:extLst>
              <a:ext uri="{FF2B5EF4-FFF2-40B4-BE49-F238E27FC236}">
                <a16:creationId xmlns:a16="http://schemas.microsoft.com/office/drawing/2014/main" id="{7D4C854C-3449-AB11-C6D0-FDFB4E39CFB0}"/>
              </a:ext>
            </a:extLst>
          </p:cNvPr>
          <p:cNvSpPr/>
          <p:nvPr/>
        </p:nvSpPr>
        <p:spPr>
          <a:xfrm>
            <a:off x="4085599" y="2832768"/>
            <a:ext cx="184484" cy="1443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17FD3C6-0DAF-941F-52C6-E392E3D210D0}"/>
              </a:ext>
            </a:extLst>
          </p:cNvPr>
          <p:cNvSpPr/>
          <p:nvPr/>
        </p:nvSpPr>
        <p:spPr>
          <a:xfrm>
            <a:off x="5670884" y="2646947"/>
            <a:ext cx="184484" cy="1443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7F88B900-9890-F102-0111-1405C4FEF10A}"/>
              </a:ext>
            </a:extLst>
          </p:cNvPr>
          <p:cNvSpPr/>
          <p:nvPr/>
        </p:nvSpPr>
        <p:spPr>
          <a:xfrm>
            <a:off x="3931433" y="2672347"/>
            <a:ext cx="184484" cy="1443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AC729A4B-4B46-9618-A095-C693785746EC}"/>
              </a:ext>
            </a:extLst>
          </p:cNvPr>
          <p:cNvSpPr/>
          <p:nvPr/>
        </p:nvSpPr>
        <p:spPr>
          <a:xfrm>
            <a:off x="4668253" y="3104147"/>
            <a:ext cx="184484" cy="1443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603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Test Results</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b="1" dirty="0"/>
              <a:t>PLEASE </a:t>
            </a:r>
            <a:r>
              <a:rPr lang="en-US" dirty="0"/>
              <a:t>do not call the WABON to see if you have passed the exam.  We are not allowed to give out test results per our contract with Pearson Vue.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unofficial results you can go to Pearson Vue’s website and pay a small fee.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Failed results are emailed directly form the WABON to the applicant’s email included on your application within 1-3 business days. </a:t>
            </a:r>
          </a:p>
        </p:txBody>
      </p:sp>
    </p:spTree>
    <p:extLst>
      <p:ext uri="{BB962C8B-B14F-4D97-AF65-F5344CB8AC3E}">
        <p14:creationId xmlns:p14="http://schemas.microsoft.com/office/powerpoint/2010/main" val="881376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0" y="649910"/>
            <a:ext cx="9143998" cy="482030"/>
          </a:xfrm>
        </p:spPr>
        <p:txBody>
          <a:bodyPr/>
          <a:lstStyle/>
          <a:p>
            <a:r>
              <a:rPr lang="en-US" dirty="0"/>
              <a:t>Step 5: Active License</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sz="1800" dirty="0"/>
              <a:t>Licenses are issued after receiving the last document. Average time is within 1-3 business days of passing the NCLEX (if all other requirements are complete).</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Official transcripts with the degree posted must be received by WABON to issue an active license. 	</a:t>
            </a:r>
          </a:p>
          <a:p>
            <a:pPr marL="1090613" lvl="2" indent="-342900">
              <a:buFont typeface="Arial" panose="020B0604020202020204" pitchFamily="34" charset="0"/>
              <a:buChar char="•"/>
            </a:pPr>
            <a:r>
              <a:rPr lang="en-US" dirty="0"/>
              <a:t>Mailed or delivered to DOH building (sealed envelope)</a:t>
            </a:r>
          </a:p>
          <a:p>
            <a:pPr marL="1090613" lvl="2" indent="-342900">
              <a:buFont typeface="Arial" panose="020B0604020202020204" pitchFamily="34" charset="0"/>
              <a:buChar char="•"/>
            </a:pPr>
            <a:r>
              <a:rPr lang="en-US" dirty="0"/>
              <a:t>E-transcripts accepted from Parchment and Student Clearing House. (</a:t>
            </a:r>
            <a:r>
              <a:rPr lang="en-US" dirty="0">
                <a:hlinkClick r:id="rId3"/>
              </a:rPr>
              <a:t>WABONlicensing@doh.wa.gov</a:t>
            </a:r>
            <a:r>
              <a:rPr lang="en-US" dirty="0"/>
              <a:t>)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View your active license at </a:t>
            </a:r>
            <a:r>
              <a:rPr lang="en-US" sz="1800" dirty="0">
                <a:hlinkClick r:id="rId4"/>
              </a:rPr>
              <a:t>www.doh.wa.gov</a:t>
            </a:r>
            <a:endParaRPr lang="en-US" sz="1800" dirty="0"/>
          </a:p>
          <a:p>
            <a:pPr marL="1090613" lvl="2" indent="-342900">
              <a:buFont typeface="Arial" panose="020B0604020202020204" pitchFamily="34" charset="0"/>
              <a:buChar char="•"/>
            </a:pPr>
            <a:r>
              <a:rPr lang="en-US" dirty="0"/>
              <a:t>Search “</a:t>
            </a:r>
            <a:r>
              <a:rPr lang="en-US" dirty="0">
                <a:hlinkClick r:id="rId5"/>
              </a:rPr>
              <a:t>Provider Credential Search</a:t>
            </a:r>
            <a:r>
              <a:rPr lang="en-US" dirty="0"/>
              <a:t>” </a:t>
            </a:r>
          </a:p>
          <a:p>
            <a:pPr marL="1090613" lvl="2" indent="-342900">
              <a:buFont typeface="Arial" panose="020B0604020202020204" pitchFamily="34" charset="0"/>
              <a:buChar char="•"/>
            </a:pPr>
            <a:r>
              <a:rPr lang="en-US" dirty="0"/>
              <a:t>Search by your first and last name only</a:t>
            </a:r>
          </a:p>
          <a:p>
            <a:pPr marL="342900" indent="-342900">
              <a:buFont typeface="Arial" panose="020B0604020202020204" pitchFamily="34" charset="0"/>
              <a:buChar char="•"/>
            </a:pPr>
            <a:endParaRPr lang="en-US" dirty="0"/>
          </a:p>
        </p:txBody>
      </p:sp>
      <p:pic>
        <p:nvPicPr>
          <p:cNvPr id="9218" name="Picture 2" descr="C:\Users\axz0303\AppData\Local\Microsoft\Windows\Temporary Internet Files\Content.IE5\HW2IMU7P\16247-illustration-of-a-graduation-cap-pv[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2975" y="4178969"/>
            <a:ext cx="2393435" cy="188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34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0" y="673973"/>
            <a:ext cx="9143998" cy="482030"/>
          </a:xfrm>
        </p:spPr>
        <p:txBody>
          <a:bodyPr/>
          <a:lstStyle/>
          <a:p>
            <a:r>
              <a:rPr lang="en-US" dirty="0"/>
              <a:t>Step 5: Active License</a:t>
            </a:r>
          </a:p>
        </p:txBody>
      </p:sp>
      <p:sp>
        <p:nvSpPr>
          <p:cNvPr id="3" name="Text Placeholder 2"/>
          <p:cNvSpPr>
            <a:spLocks noGrp="1"/>
          </p:cNvSpPr>
          <p:nvPr>
            <p:ph type="body" sz="quarter" idx="22"/>
          </p:nvPr>
        </p:nvSpPr>
        <p:spPr/>
        <p:txBody>
          <a:bodyPr>
            <a:normAutofit/>
          </a:bodyPr>
          <a:lstStyle/>
          <a:p>
            <a:pPr marL="342900" indent="-342900">
              <a:buFont typeface="Arial" panose="020B0604020202020204" pitchFamily="34" charset="0"/>
              <a:buChar char="•"/>
            </a:pPr>
            <a:r>
              <a:rPr lang="en-US" sz="1800" dirty="0"/>
              <a:t>An emailed notification will be sent to you via HELMS as soon as your license is issued.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Your license expiration and renewal date will be your birthday of every year. </a:t>
            </a:r>
            <a:r>
              <a:rPr lang="en-US" sz="1800" i="1" dirty="0"/>
              <a:t>If your birthday is within 90 days of your initial licensure your expiration date will be extended to your next birthday.</a:t>
            </a:r>
          </a:p>
          <a:p>
            <a:pPr marL="342900" indent="-342900">
              <a:buFont typeface="Arial" panose="020B0604020202020204" pitchFamily="34" charset="0"/>
              <a:buChar char="•"/>
            </a:pPr>
            <a:endParaRPr lang="en-US" dirty="0"/>
          </a:p>
        </p:txBody>
      </p:sp>
      <p:pic>
        <p:nvPicPr>
          <p:cNvPr id="8199" name="Picture 7" descr="C:\Users\axz0303\AppData\Local\Microsoft\Windows\Temporary Internet Files\Content.IE5\OTYOJZRI\prescription-and-stethoscope_314x2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015" y="4231981"/>
            <a:ext cx="2908300" cy="194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92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Tips: How to avoid licensure delays</a:t>
            </a:r>
          </a:p>
        </p:txBody>
      </p:sp>
      <p:sp>
        <p:nvSpPr>
          <p:cNvPr id="3" name="Text Placeholder 2"/>
          <p:cNvSpPr>
            <a:spLocks noGrp="1"/>
          </p:cNvSpPr>
          <p:nvPr>
            <p:ph type="body" sz="quarter" idx="22"/>
          </p:nvPr>
        </p:nvSpPr>
        <p:spPr/>
        <p:txBody>
          <a:bodyPr/>
          <a:lstStyle/>
          <a:p>
            <a:r>
              <a:rPr lang="en-US" dirty="0"/>
              <a:t>Tip #1</a:t>
            </a:r>
          </a:p>
        </p:txBody>
      </p:sp>
      <p:sp>
        <p:nvSpPr>
          <p:cNvPr id="4" name="Text Placeholder 3"/>
          <p:cNvSpPr>
            <a:spLocks noGrp="1"/>
          </p:cNvSpPr>
          <p:nvPr>
            <p:ph type="body" sz="quarter" idx="23"/>
          </p:nvPr>
        </p:nvSpPr>
        <p:spPr/>
        <p:txBody>
          <a:bodyPr/>
          <a:lstStyle/>
          <a:p>
            <a:r>
              <a:rPr lang="en-US" dirty="0"/>
              <a:t>Tip #2</a:t>
            </a:r>
          </a:p>
        </p:txBody>
      </p:sp>
      <p:sp>
        <p:nvSpPr>
          <p:cNvPr id="5" name="Text Placeholder 4"/>
          <p:cNvSpPr>
            <a:spLocks noGrp="1"/>
          </p:cNvSpPr>
          <p:nvPr>
            <p:ph type="body" sz="quarter" idx="24"/>
          </p:nvPr>
        </p:nvSpPr>
        <p:spPr/>
        <p:txBody>
          <a:bodyPr/>
          <a:lstStyle/>
          <a:p>
            <a:r>
              <a:rPr lang="en-US" dirty="0"/>
              <a:t>Tip #3</a:t>
            </a:r>
          </a:p>
        </p:txBody>
      </p:sp>
      <p:sp>
        <p:nvSpPr>
          <p:cNvPr id="6" name="Text Placeholder 5"/>
          <p:cNvSpPr>
            <a:spLocks noGrp="1"/>
          </p:cNvSpPr>
          <p:nvPr>
            <p:ph type="body" sz="quarter" idx="25"/>
          </p:nvPr>
        </p:nvSpPr>
        <p:spPr>
          <a:xfrm>
            <a:off x="842211" y="2992983"/>
            <a:ext cx="2442410" cy="3198287"/>
          </a:xfrm>
        </p:spPr>
        <p:txBody>
          <a:bodyPr/>
          <a:lstStyle/>
          <a:p>
            <a:pPr marL="0" indent="0"/>
            <a:r>
              <a:rPr lang="en-US" dirty="0"/>
              <a:t>Ensure your application is </a:t>
            </a:r>
            <a:r>
              <a:rPr lang="en-US" b="1" dirty="0"/>
              <a:t>COMPLETE </a:t>
            </a:r>
            <a:r>
              <a:rPr lang="en-US" dirty="0"/>
              <a:t>and all supporting documentation is uploaded with your application.</a:t>
            </a:r>
          </a:p>
          <a:p>
            <a:endParaRPr lang="en-US" dirty="0"/>
          </a:p>
        </p:txBody>
      </p:sp>
      <p:sp>
        <p:nvSpPr>
          <p:cNvPr id="7" name="Text Placeholder 6"/>
          <p:cNvSpPr>
            <a:spLocks noGrp="1"/>
          </p:cNvSpPr>
          <p:nvPr>
            <p:ph type="body" sz="quarter" idx="26"/>
          </p:nvPr>
        </p:nvSpPr>
        <p:spPr>
          <a:xfrm>
            <a:off x="3212432" y="2992981"/>
            <a:ext cx="2803357" cy="3198289"/>
          </a:xfrm>
        </p:spPr>
        <p:txBody>
          <a:bodyPr>
            <a:normAutofit/>
          </a:bodyPr>
          <a:lstStyle/>
          <a:p>
            <a:pPr marL="0" indent="0"/>
            <a:r>
              <a:rPr lang="en-US" dirty="0"/>
              <a:t>Check with your school to ensure you signed </a:t>
            </a:r>
            <a:r>
              <a:rPr lang="en-US" b="1" dirty="0"/>
              <a:t>all necessary paperwork</a:t>
            </a:r>
            <a:r>
              <a:rPr lang="en-US" dirty="0"/>
              <a:t> to have your certificate of completion and transcripts sent to the WABON.</a:t>
            </a:r>
          </a:p>
          <a:p>
            <a:endParaRPr lang="en-US" dirty="0"/>
          </a:p>
        </p:txBody>
      </p:sp>
      <p:sp>
        <p:nvSpPr>
          <p:cNvPr id="8" name="Text Placeholder 7"/>
          <p:cNvSpPr>
            <a:spLocks noGrp="1"/>
          </p:cNvSpPr>
          <p:nvPr>
            <p:ph type="body" sz="quarter" idx="27"/>
          </p:nvPr>
        </p:nvSpPr>
        <p:spPr>
          <a:xfrm>
            <a:off x="6098697" y="2992985"/>
            <a:ext cx="2576071" cy="3198285"/>
          </a:xfrm>
        </p:spPr>
        <p:txBody>
          <a:bodyPr>
            <a:normAutofit/>
          </a:bodyPr>
          <a:lstStyle/>
          <a:p>
            <a:pPr marL="0" indent="0"/>
            <a:r>
              <a:rPr lang="en-US" dirty="0"/>
              <a:t>Make sure to indicate your </a:t>
            </a:r>
            <a:r>
              <a:rPr lang="en-US" b="1" dirty="0"/>
              <a:t>current nursing program </a:t>
            </a:r>
            <a:r>
              <a:rPr lang="en-US" dirty="0"/>
              <a:t>and graduation date under the professional education section of the application.</a:t>
            </a:r>
          </a:p>
          <a:p>
            <a:pPr marL="0" indent="0"/>
            <a:endParaRPr lang="en-US" dirty="0"/>
          </a:p>
        </p:txBody>
      </p:sp>
      <p:pic>
        <p:nvPicPr>
          <p:cNvPr id="10242" name="Picture 2" descr="C:\Users\axz0303\AppData\Local\Microsoft\Windows\Temporary Internet Files\Content.IE5\WQ8I63KJ\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208" y="1318591"/>
            <a:ext cx="1222340" cy="1222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xz0303\AppData\Local\Microsoft\Windows\Temporary Internet Files\Content.IE5\WQ8I63KJ\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419" y="1343352"/>
            <a:ext cx="1222340" cy="12223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xz0303\AppData\Local\Microsoft\Windows\Temporary Internet Files\Content.IE5\WQ8I63KJ\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829" y="1343352"/>
            <a:ext cx="1222340" cy="122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40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614DD8A-3A20-4DD8-A68D-B02765289C8C}"/>
              </a:ext>
            </a:extLst>
          </p:cNvPr>
          <p:cNvSpPr>
            <a:spLocks noGrp="1"/>
          </p:cNvSpPr>
          <p:nvPr>
            <p:ph type="body" sz="quarter" idx="21"/>
          </p:nvPr>
        </p:nvSpPr>
        <p:spPr/>
        <p:txBody>
          <a:bodyPr/>
          <a:lstStyle/>
          <a:p>
            <a:r>
              <a:rPr lang="en-US" dirty="0"/>
              <a:t>Continuing Competency Rules</a:t>
            </a:r>
          </a:p>
        </p:txBody>
      </p:sp>
      <p:sp>
        <p:nvSpPr>
          <p:cNvPr id="10" name="Text Placeholder 9">
            <a:extLst>
              <a:ext uri="{FF2B5EF4-FFF2-40B4-BE49-F238E27FC236}">
                <a16:creationId xmlns:a16="http://schemas.microsoft.com/office/drawing/2014/main" id="{717B0583-6AFF-4934-A0AC-B99235E35BA8}"/>
              </a:ext>
            </a:extLst>
          </p:cNvPr>
          <p:cNvSpPr>
            <a:spLocks noGrp="1"/>
          </p:cNvSpPr>
          <p:nvPr>
            <p:ph type="body" sz="quarter" idx="22"/>
          </p:nvPr>
        </p:nvSpPr>
        <p:spPr>
          <a:xfrm>
            <a:off x="808278" y="1307508"/>
            <a:ext cx="7553207" cy="4961408"/>
          </a:xfrm>
        </p:spPr>
        <p:txBody>
          <a:bodyPr>
            <a:normAutofit/>
          </a:bodyPr>
          <a:lstStyle/>
          <a:p>
            <a:pPr marL="342900" indent="-342900">
              <a:buFont typeface="Arial" panose="020B0604020202020204" pitchFamily="34" charset="0"/>
              <a:buChar char="•"/>
            </a:pPr>
            <a:r>
              <a:rPr lang="en-US" sz="1600" dirty="0"/>
              <a:t>“Active” status nursing license requires 8 hours of continuing education hours and at least 96 hours of active nursing practice to be completed each year by the nurse’s renewal date.</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“Retired Active” nursing license requires 8 continuing education hours and at least 24 hours of active nursing practice to be completed each year by the nurse’s renewal date. “Retired Active” status costs $68 a year and limits practice to no more than 90 days in a year. </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Updates to WAC 246-840-210 took effect June 12, 2021. For more information and FAQs visit the </a:t>
            </a:r>
            <a:r>
              <a:rPr lang="en-US" sz="1600" dirty="0">
                <a:hlinkClick r:id="rId2"/>
              </a:rPr>
              <a:t>Nursing Licensure webpage </a:t>
            </a:r>
            <a:r>
              <a:rPr lang="en-US" sz="1600" dirty="0"/>
              <a:t>. </a:t>
            </a:r>
          </a:p>
        </p:txBody>
      </p:sp>
    </p:spTree>
    <p:extLst>
      <p:ext uri="{BB962C8B-B14F-4D97-AF65-F5344CB8AC3E}">
        <p14:creationId xmlns:p14="http://schemas.microsoft.com/office/powerpoint/2010/main" val="348318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7017F-EFA8-9A10-A323-9C3C4629DE8F}"/>
              </a:ext>
            </a:extLst>
          </p:cNvPr>
          <p:cNvPicPr>
            <a:picLocks noChangeAspect="1"/>
          </p:cNvPicPr>
          <p:nvPr/>
        </p:nvPicPr>
        <p:blipFill>
          <a:blip r:embed="rId2"/>
          <a:stretch>
            <a:fillRect/>
          </a:stretch>
        </p:blipFill>
        <p:spPr>
          <a:xfrm>
            <a:off x="505836" y="492981"/>
            <a:ext cx="8132327" cy="5274733"/>
          </a:xfrm>
          <a:prstGeom prst="rect">
            <a:avLst/>
          </a:prstGeom>
        </p:spPr>
      </p:pic>
    </p:spTree>
    <p:extLst>
      <p:ext uri="{BB962C8B-B14F-4D97-AF65-F5344CB8AC3E}">
        <p14:creationId xmlns:p14="http://schemas.microsoft.com/office/powerpoint/2010/main" val="76954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0" y="673973"/>
            <a:ext cx="9143998" cy="482030"/>
          </a:xfrm>
        </p:spPr>
        <p:txBody>
          <a:bodyPr/>
          <a:lstStyle/>
          <a:p>
            <a:r>
              <a:rPr lang="en-US" dirty="0"/>
              <a:t>Maintaining Your License </a:t>
            </a:r>
          </a:p>
        </p:txBody>
      </p:sp>
      <p:sp>
        <p:nvSpPr>
          <p:cNvPr id="3" name="Text Placeholder 2"/>
          <p:cNvSpPr>
            <a:spLocks noGrp="1"/>
          </p:cNvSpPr>
          <p:nvPr>
            <p:ph type="body" sz="quarter" idx="22"/>
          </p:nvPr>
        </p:nvSpPr>
        <p:spPr>
          <a:xfrm>
            <a:off x="808278" y="1669774"/>
            <a:ext cx="7553207" cy="4599142"/>
          </a:xfrm>
        </p:spPr>
        <p:txBody>
          <a:bodyPr>
            <a:normAutofit/>
          </a:bodyPr>
          <a:lstStyle/>
          <a:p>
            <a:pPr marL="342900" indent="-342900">
              <a:buFont typeface="Arial" panose="020B0604020202020204" pitchFamily="34" charset="0"/>
              <a:buChar char="•"/>
            </a:pPr>
            <a:r>
              <a:rPr lang="en-US" dirty="0"/>
              <a:t>License renewals are due every year by your birthday</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Continuing competency is currently due annually (96 hours of active practice and 8 hours of continuing education)</a:t>
            </a:r>
          </a:p>
          <a:p>
            <a:endParaRPr lang="en-US" sz="800" dirty="0"/>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Use our website as a resource for FAQs, scope of practice, and information on new licensure requirements </a:t>
            </a:r>
          </a:p>
          <a:p>
            <a:pPr marL="342900" indent="-342900">
              <a:buFont typeface="Arial" panose="020B0604020202020204" pitchFamily="34" charset="0"/>
              <a:buChar char="•"/>
            </a:pPr>
            <a:endParaRPr lang="en-US" dirty="0"/>
          </a:p>
          <a:p>
            <a:pPr marL="1090613" lvl="2" indent="-342900">
              <a:buFont typeface="Arial" panose="020B0604020202020204" pitchFamily="34" charset="0"/>
              <a:buChar char="•"/>
            </a:pPr>
            <a:endParaRPr lang="en-US" dirty="0"/>
          </a:p>
        </p:txBody>
      </p:sp>
    </p:spTree>
    <p:extLst>
      <p:ext uri="{BB962C8B-B14F-4D97-AF65-F5344CB8AC3E}">
        <p14:creationId xmlns:p14="http://schemas.microsoft.com/office/powerpoint/2010/main" val="2440510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E63658-F7FA-E5FA-7985-4B8A4A53C755}"/>
              </a:ext>
            </a:extLst>
          </p:cNvPr>
          <p:cNvSpPr>
            <a:spLocks noGrp="1"/>
          </p:cNvSpPr>
          <p:nvPr>
            <p:ph type="body" sz="quarter" idx="21"/>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0AEB6225-CD03-9CB1-3D02-439C5D18BBD7}"/>
              </a:ext>
            </a:extLst>
          </p:cNvPr>
          <p:cNvSpPr>
            <a:spLocks noGrp="1"/>
          </p:cNvSpPr>
          <p:nvPr>
            <p:ph type="body" sz="quarter" idx="22"/>
          </p:nvPr>
        </p:nvSpPr>
        <p:spPr/>
        <p:txBody>
          <a:bodyPr>
            <a:normAutofit lnSpcReduction="10000"/>
          </a:bodyPr>
          <a:lstStyle/>
          <a:p>
            <a:pPr marL="342900" indent="-342900">
              <a:buFont typeface="Arial" panose="020B0604020202020204" pitchFamily="34" charset="0"/>
              <a:buChar char="•"/>
            </a:pPr>
            <a:r>
              <a:rPr lang="en-US" dirty="0"/>
              <a:t>Please subscribe to the GovDelivery email list for updates from the WABON regarding many topics including licensure, rules, education, business meetings, etc. </a:t>
            </a:r>
            <a:r>
              <a:rPr lang="en-US" dirty="0">
                <a:hlinkClick r:id="rId2"/>
              </a:rPr>
              <a:t>https://public.govdelivery.com/accounts/WADOH/subscriber/new?qsp=WADOH_4</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Check out the WABON’s Website: </a:t>
            </a:r>
            <a:r>
              <a:rPr lang="en-US" dirty="0">
                <a:hlinkClick r:id="rId3"/>
              </a:rPr>
              <a:t>https://nursing.wa.gov/</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Watch the WABON’s </a:t>
            </a:r>
            <a:r>
              <a:rPr lang="en-US" dirty="0" err="1"/>
              <a:t>BONcasts</a:t>
            </a:r>
            <a:r>
              <a:rPr lang="en-US" dirty="0"/>
              <a:t> (Board of Nursing Podcasts): </a:t>
            </a:r>
          </a:p>
          <a:p>
            <a:pPr marL="862013" lvl="1" indent="-342900">
              <a:buFont typeface="Arial" panose="020B0604020202020204" pitchFamily="34" charset="0"/>
              <a:buChar char="•"/>
            </a:pPr>
            <a:r>
              <a:rPr lang="en-US" dirty="0"/>
              <a:t>Episode 1- </a:t>
            </a:r>
            <a:r>
              <a:rPr lang="en-US" dirty="0">
                <a:hlinkClick r:id="rId4"/>
              </a:rPr>
              <a:t>About </a:t>
            </a:r>
            <a:r>
              <a:rPr lang="en-US" dirty="0"/>
              <a:t>WABON</a:t>
            </a:r>
          </a:p>
          <a:p>
            <a:pPr marL="862013" lvl="1" indent="-342900">
              <a:buFont typeface="Arial" panose="020B0604020202020204" pitchFamily="34" charset="0"/>
              <a:buChar char="•"/>
            </a:pPr>
            <a:r>
              <a:rPr lang="en-US" dirty="0"/>
              <a:t>Episode 2- </a:t>
            </a:r>
            <a:r>
              <a:rPr lang="en-US" dirty="0">
                <a:hlinkClick r:id="rId5"/>
              </a:rPr>
              <a:t>Licensing and Renewals</a:t>
            </a:r>
            <a:endParaRPr lang="en-US" dirty="0"/>
          </a:p>
          <a:p>
            <a:pPr marL="862013" lvl="1" indent="-342900">
              <a:buFont typeface="Arial" panose="020B0604020202020204" pitchFamily="34" charset="0"/>
              <a:buChar char="•"/>
            </a:pPr>
            <a:r>
              <a:rPr lang="en-US" dirty="0"/>
              <a:t>Episode 3- </a:t>
            </a:r>
            <a:r>
              <a:rPr lang="en-US" dirty="0">
                <a:hlinkClick r:id="rId6"/>
              </a:rPr>
              <a:t>WHPS Program </a:t>
            </a:r>
            <a:endParaRPr lang="en-US" dirty="0"/>
          </a:p>
          <a:p>
            <a:pPr marL="862013" lvl="1" indent="-342900">
              <a:buFont typeface="Arial" panose="020B0604020202020204" pitchFamily="34" charset="0"/>
              <a:buChar char="•"/>
            </a:pPr>
            <a:r>
              <a:rPr lang="en-US" dirty="0"/>
              <a:t>Stay tuned, more to come!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440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xz0303\AppData\Local\Microsoft\Windows\Temporary Internet Files\Content.IE5\HW2IMU7P\customersuppor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297" y="2291944"/>
            <a:ext cx="4106475" cy="333651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8"/>
          </p:nvPr>
        </p:nvSpPr>
        <p:spPr>
          <a:xfrm>
            <a:off x="1279886" y="1427719"/>
            <a:ext cx="6559296" cy="1069880"/>
          </a:xfrm>
        </p:spPr>
        <p:txBody>
          <a:bodyPr>
            <a:normAutofit fontScale="77500" lnSpcReduction="20000"/>
          </a:bodyPr>
          <a:lstStyle/>
          <a:p>
            <a:r>
              <a:rPr lang="en-US" b="1" i="0" dirty="0"/>
              <a:t>Phone: </a:t>
            </a:r>
            <a:r>
              <a:rPr lang="en-US" dirty="0"/>
              <a:t>360-236-4703</a:t>
            </a:r>
          </a:p>
          <a:p>
            <a:r>
              <a:rPr lang="en-US" b="1" i="0" dirty="0"/>
              <a:t>Email for Questions:  </a:t>
            </a:r>
            <a:r>
              <a:rPr lang="en-US" dirty="0">
                <a:hlinkClick r:id="rId4"/>
              </a:rPr>
              <a:t>nursing@doh.wa.gov</a:t>
            </a:r>
            <a:endParaRPr lang="en-US" dirty="0"/>
          </a:p>
          <a:p>
            <a:r>
              <a:rPr lang="en-US" b="1" i="0" dirty="0"/>
              <a:t>Email for Electronic Transcripts: </a:t>
            </a:r>
            <a:r>
              <a:rPr lang="en-US" dirty="0">
                <a:hlinkClick r:id="rId5"/>
              </a:rPr>
              <a:t>WABONlicensing@doh.wa.gov</a:t>
            </a:r>
            <a:r>
              <a:rPr lang="en-US" dirty="0"/>
              <a:t>  </a:t>
            </a:r>
          </a:p>
          <a:p>
            <a:endParaRPr lang="en-US" dirty="0"/>
          </a:p>
          <a:p>
            <a:endParaRPr lang="en-US" dirty="0"/>
          </a:p>
        </p:txBody>
      </p:sp>
      <p:sp>
        <p:nvSpPr>
          <p:cNvPr id="3" name="Text Placeholder 2"/>
          <p:cNvSpPr>
            <a:spLocks noGrp="1"/>
          </p:cNvSpPr>
          <p:nvPr>
            <p:ph type="body" sz="quarter" idx="20"/>
          </p:nvPr>
        </p:nvSpPr>
        <p:spPr>
          <a:xfrm>
            <a:off x="197963" y="4553147"/>
            <a:ext cx="3431357" cy="1404593"/>
          </a:xfrm>
        </p:spPr>
        <p:txBody>
          <a:bodyPr>
            <a:normAutofit/>
          </a:bodyPr>
          <a:lstStyle/>
          <a:p>
            <a:r>
              <a:rPr lang="en-US" sz="1600" b="1" dirty="0"/>
              <a:t>Mailing Address (with fees):     </a:t>
            </a:r>
          </a:p>
          <a:p>
            <a:r>
              <a:rPr lang="en-US" sz="1400" dirty="0"/>
              <a:t>Department of Health</a:t>
            </a:r>
          </a:p>
          <a:p>
            <a:r>
              <a:rPr lang="en-US" sz="1400" dirty="0"/>
              <a:t>PO Box 1099</a:t>
            </a:r>
          </a:p>
          <a:p>
            <a:r>
              <a:rPr lang="en-US" sz="1400" dirty="0"/>
              <a:t>Olympia, WA 98507</a:t>
            </a:r>
            <a:endParaRPr lang="en-US" sz="1600" dirty="0"/>
          </a:p>
          <a:p>
            <a:endParaRPr lang="en-US" dirty="0"/>
          </a:p>
          <a:p>
            <a:endParaRPr lang="en-US" dirty="0"/>
          </a:p>
          <a:p>
            <a:endParaRPr lang="en-US" dirty="0"/>
          </a:p>
        </p:txBody>
      </p:sp>
      <p:sp>
        <p:nvSpPr>
          <p:cNvPr id="4" name="Text Placeholder 3"/>
          <p:cNvSpPr>
            <a:spLocks noGrp="1"/>
          </p:cNvSpPr>
          <p:nvPr>
            <p:ph type="body" sz="quarter" idx="21"/>
          </p:nvPr>
        </p:nvSpPr>
        <p:spPr/>
        <p:txBody>
          <a:bodyPr/>
          <a:lstStyle/>
          <a:p>
            <a:r>
              <a:rPr lang="en-US" dirty="0"/>
              <a:t>WA BON Licensing Unit </a:t>
            </a:r>
          </a:p>
        </p:txBody>
      </p:sp>
      <p:sp>
        <p:nvSpPr>
          <p:cNvPr id="9" name="Text Placeholder 2"/>
          <p:cNvSpPr>
            <a:spLocks noGrp="1"/>
          </p:cNvSpPr>
          <p:nvPr>
            <p:ph type="body" sz="quarter" idx="20"/>
          </p:nvPr>
        </p:nvSpPr>
        <p:spPr>
          <a:xfrm>
            <a:off x="5713756" y="4519398"/>
            <a:ext cx="3421931" cy="1412449"/>
          </a:xfrm>
        </p:spPr>
        <p:txBody>
          <a:bodyPr>
            <a:normAutofit/>
          </a:bodyPr>
          <a:lstStyle/>
          <a:p>
            <a:r>
              <a:rPr lang="en-US" sz="1600" b="1" dirty="0"/>
              <a:t>Mailing Address (without fees):</a:t>
            </a:r>
          </a:p>
          <a:p>
            <a:r>
              <a:rPr lang="en-US" sz="1400" dirty="0"/>
              <a:t>Washington State Board of Nursing</a:t>
            </a:r>
          </a:p>
          <a:p>
            <a:r>
              <a:rPr lang="en-US" sz="1400" dirty="0"/>
              <a:t>PO Box 47864</a:t>
            </a:r>
          </a:p>
          <a:p>
            <a:r>
              <a:rPr lang="en-US" sz="1400" dirty="0"/>
              <a:t>Olympia, WA 98504</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74189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394409"/>
            <a:ext cx="9144000" cy="1168569"/>
          </a:xfrm>
        </p:spPr>
        <p:txBody>
          <a:bodyPr/>
          <a:lstStyle/>
          <a:p>
            <a:r>
              <a:rPr lang="en-US" sz="5400" dirty="0"/>
              <a:t>Questions?</a:t>
            </a:r>
          </a:p>
        </p:txBody>
      </p:sp>
      <p:pic>
        <p:nvPicPr>
          <p:cNvPr id="1026" name="Picture 2" descr="C:\Users\axz0303\AppData\Local\Microsoft\Windows\Temporary Internet Files\Content.IE5\35UJUXL5\question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777" y="3850104"/>
            <a:ext cx="2626895" cy="262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482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C9A86D-CF71-7CAB-7453-31239289A1D5}"/>
              </a:ext>
            </a:extLst>
          </p:cNvPr>
          <p:cNvSpPr>
            <a:spLocks noGrp="1"/>
          </p:cNvSpPr>
          <p:nvPr>
            <p:ph type="body" sz="quarter" idx="21"/>
          </p:nvPr>
        </p:nvSpPr>
        <p:spPr/>
        <p:txBody>
          <a:bodyPr/>
          <a:lstStyle/>
          <a:p>
            <a:r>
              <a:rPr lang="en-US" dirty="0"/>
              <a:t>Benefits of a Multistate License</a:t>
            </a:r>
          </a:p>
        </p:txBody>
      </p:sp>
      <p:sp>
        <p:nvSpPr>
          <p:cNvPr id="5" name="Text Placeholder 4">
            <a:extLst>
              <a:ext uri="{FF2B5EF4-FFF2-40B4-BE49-F238E27FC236}">
                <a16:creationId xmlns:a16="http://schemas.microsoft.com/office/drawing/2014/main" id="{D5231519-CD82-8D27-BF7D-C83CB71E96E8}"/>
              </a:ext>
            </a:extLst>
          </p:cNvPr>
          <p:cNvSpPr>
            <a:spLocks noGrp="1"/>
          </p:cNvSpPr>
          <p:nvPr>
            <p:ph type="body" sz="quarter" idx="22"/>
          </p:nvPr>
        </p:nvSpPr>
        <p:spPr/>
        <p:txBody>
          <a:bodyPr>
            <a:normAutofit lnSpcReduction="10000"/>
          </a:bodyPr>
          <a:lstStyle/>
          <a:p>
            <a:pPr marL="342900" indent="-342900">
              <a:buFont typeface="Courier New" panose="02070309020205020404" pitchFamily="49" charset="0"/>
              <a:buChar char="o"/>
            </a:pPr>
            <a:r>
              <a:rPr lang="en-US" b="1" dirty="0"/>
              <a:t>Access to Care: </a:t>
            </a:r>
            <a:r>
              <a:rPr lang="en-US" dirty="0"/>
              <a:t>Expands access to nursing services across the country, including underserved communities.</a:t>
            </a:r>
            <a:endParaRPr lang="en-US" sz="2400" dirty="0"/>
          </a:p>
          <a:p>
            <a:pPr marL="342900" indent="-342900">
              <a:buFont typeface="Courier New" panose="02070309020205020404" pitchFamily="49" charset="0"/>
              <a:buChar char="o"/>
            </a:pPr>
            <a:r>
              <a:rPr lang="en-US" b="1" dirty="0"/>
              <a:t>Telehealth: </a:t>
            </a:r>
            <a:r>
              <a:rPr lang="en-US" dirty="0"/>
              <a:t>Provide telehealth services without having to get additional licenses.</a:t>
            </a:r>
          </a:p>
          <a:p>
            <a:pPr marL="342900" indent="-342900">
              <a:buFont typeface="Courier New" panose="02070309020205020404" pitchFamily="49" charset="0"/>
              <a:buChar char="o"/>
            </a:pPr>
            <a:r>
              <a:rPr lang="en-US" b="1" dirty="0"/>
              <a:t>Disaster &amp; Pandemic Relief: </a:t>
            </a:r>
            <a:r>
              <a:rPr lang="en-US" dirty="0"/>
              <a:t>Immediately cross state borders to provide vital services.</a:t>
            </a:r>
          </a:p>
          <a:p>
            <a:pPr marL="342900" indent="-342900">
              <a:buFont typeface="Courier New" panose="02070309020205020404" pitchFamily="49" charset="0"/>
              <a:buChar char="o"/>
            </a:pPr>
            <a:r>
              <a:rPr lang="en-US" b="1" dirty="0"/>
              <a:t>Military Families: </a:t>
            </a:r>
            <a:r>
              <a:rPr lang="en-US" dirty="0"/>
              <a:t>Military spouses seamlessly continue working without having to get a new license.</a:t>
            </a:r>
          </a:p>
          <a:p>
            <a:pPr marL="342900" indent="-342900">
              <a:buFont typeface="Courier New" panose="02070309020205020404" pitchFamily="49" charset="0"/>
              <a:buChar char="o"/>
            </a:pPr>
            <a:r>
              <a:rPr lang="en-US" b="1" dirty="0"/>
              <a:t>Online Education: </a:t>
            </a:r>
            <a:r>
              <a:rPr lang="en-US" dirty="0"/>
              <a:t>Reduces educators’ need for multiple licenses.</a:t>
            </a:r>
          </a:p>
          <a:p>
            <a:pPr marL="342900" indent="-342900">
              <a:buFont typeface="Courier New" panose="02070309020205020404" pitchFamily="49" charset="0"/>
              <a:buChar char="o"/>
            </a:pPr>
            <a:r>
              <a:rPr lang="en-US" b="1" dirty="0"/>
              <a:t>Cost Effective: </a:t>
            </a:r>
            <a:r>
              <a:rPr lang="en-US" dirty="0"/>
              <a:t>Makes practicing across state borders affordable and convenient.</a:t>
            </a:r>
          </a:p>
          <a:p>
            <a:pPr marL="342900" indent="-342900">
              <a:buFont typeface="Courier New" panose="02070309020205020404" pitchFamily="49" charset="0"/>
              <a:buChar char="o"/>
            </a:pPr>
            <a:r>
              <a:rPr lang="en-US" b="1" dirty="0"/>
              <a:t>Flexibility: </a:t>
            </a:r>
            <a:r>
              <a:rPr lang="en-US" dirty="0"/>
              <a:t>Choose a single or multistate license based on interests and eligibility.</a:t>
            </a:r>
          </a:p>
          <a:p>
            <a:pPr marL="342900" indent="-342900">
              <a:buFont typeface="Courier New" panose="02070309020205020404" pitchFamily="49" charset="0"/>
              <a:buChar char="o"/>
            </a:pPr>
            <a:endParaRPr lang="en-US" dirty="0"/>
          </a:p>
        </p:txBody>
      </p:sp>
    </p:spTree>
    <p:extLst>
      <p:ext uri="{BB962C8B-B14F-4D97-AF65-F5344CB8AC3E}">
        <p14:creationId xmlns:p14="http://schemas.microsoft.com/office/powerpoint/2010/main" val="22790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B210AA-4409-32D2-F39F-2A49A2D1D23C}"/>
              </a:ext>
            </a:extLst>
          </p:cNvPr>
          <p:cNvSpPr>
            <a:spLocks noGrp="1"/>
          </p:cNvSpPr>
          <p:nvPr>
            <p:ph type="body" sz="quarter" idx="21"/>
          </p:nvPr>
        </p:nvSpPr>
        <p:spPr/>
        <p:txBody>
          <a:bodyPr/>
          <a:lstStyle/>
          <a:p>
            <a:r>
              <a:rPr lang="en-US" dirty="0"/>
              <a:t>Single State vs Multistate License </a:t>
            </a:r>
          </a:p>
        </p:txBody>
      </p:sp>
      <p:graphicFrame>
        <p:nvGraphicFramePr>
          <p:cNvPr id="4" name="Table 3">
            <a:extLst>
              <a:ext uri="{FF2B5EF4-FFF2-40B4-BE49-F238E27FC236}">
                <a16:creationId xmlns:a16="http://schemas.microsoft.com/office/drawing/2014/main" id="{DA3BA45D-8147-FFFD-164A-361C3859EDF5}"/>
              </a:ext>
            </a:extLst>
          </p:cNvPr>
          <p:cNvGraphicFramePr>
            <a:graphicFrameLocks noGrp="1"/>
          </p:cNvGraphicFramePr>
          <p:nvPr>
            <p:extLst>
              <p:ext uri="{D42A27DB-BD31-4B8C-83A1-F6EECF244321}">
                <p14:modId xmlns:p14="http://schemas.microsoft.com/office/powerpoint/2010/main" val="2209019951"/>
              </p:ext>
            </p:extLst>
          </p:nvPr>
        </p:nvGraphicFramePr>
        <p:xfrm>
          <a:off x="271732" y="1449238"/>
          <a:ext cx="8600536" cy="4882552"/>
        </p:xfrm>
        <a:graphic>
          <a:graphicData uri="http://schemas.openxmlformats.org/drawingml/2006/table">
            <a:tbl>
              <a:tblPr firstRow="1" bandRow="1">
                <a:tableStyleId>{5C22544A-7EE6-4342-B048-85BDC9FD1C3A}</a:tableStyleId>
              </a:tblPr>
              <a:tblGrid>
                <a:gridCol w="4300268">
                  <a:extLst>
                    <a:ext uri="{9D8B030D-6E8A-4147-A177-3AD203B41FA5}">
                      <a16:colId xmlns:a16="http://schemas.microsoft.com/office/drawing/2014/main" val="1868185315"/>
                    </a:ext>
                  </a:extLst>
                </a:gridCol>
                <a:gridCol w="4300268">
                  <a:extLst>
                    <a:ext uri="{9D8B030D-6E8A-4147-A177-3AD203B41FA5}">
                      <a16:colId xmlns:a16="http://schemas.microsoft.com/office/drawing/2014/main" val="2259179439"/>
                    </a:ext>
                  </a:extLst>
                </a:gridCol>
              </a:tblGrid>
              <a:tr h="741960">
                <a:tc>
                  <a:txBody>
                    <a:bodyPr/>
                    <a:lstStyle/>
                    <a:p>
                      <a:pPr algn="ctr"/>
                      <a:r>
                        <a:rPr lang="en-US" dirty="0"/>
                        <a:t>Washington Single State License </a:t>
                      </a:r>
                    </a:p>
                  </a:txBody>
                  <a:tcPr/>
                </a:tc>
                <a:tc>
                  <a:txBody>
                    <a:bodyPr/>
                    <a:lstStyle/>
                    <a:p>
                      <a:pPr algn="ctr"/>
                      <a:r>
                        <a:rPr lang="en-US" dirty="0"/>
                        <a:t>Washington Multistate License (MSL) </a:t>
                      </a:r>
                    </a:p>
                  </a:txBody>
                  <a:tcPr/>
                </a:tc>
                <a:extLst>
                  <a:ext uri="{0D108BD9-81ED-4DB2-BD59-A6C34878D82A}">
                    <a16:rowId xmlns:a16="http://schemas.microsoft.com/office/drawing/2014/main" val="2231818964"/>
                  </a:ext>
                </a:extLst>
              </a:tr>
              <a:tr h="710304">
                <a:tc>
                  <a:txBody>
                    <a:bodyPr/>
                    <a:lstStyle/>
                    <a:p>
                      <a:r>
                        <a:rPr lang="en-US" dirty="0"/>
                        <a:t>Allows practice in Washington State only. </a:t>
                      </a:r>
                    </a:p>
                  </a:txBody>
                  <a:tcPr/>
                </a:tc>
                <a:tc>
                  <a:txBody>
                    <a:bodyPr/>
                    <a:lstStyle/>
                    <a:p>
                      <a:r>
                        <a:rPr lang="en-US" dirty="0"/>
                        <a:t>Allows practice in Washington State and 40 other participating compact states. </a:t>
                      </a:r>
                    </a:p>
                  </a:txBody>
                  <a:tcPr/>
                </a:tc>
                <a:extLst>
                  <a:ext uri="{0D108BD9-81ED-4DB2-BD59-A6C34878D82A}">
                    <a16:rowId xmlns:a16="http://schemas.microsoft.com/office/drawing/2014/main" val="3224329971"/>
                  </a:ext>
                </a:extLst>
              </a:tr>
              <a:tr h="741960">
                <a:tc>
                  <a:txBody>
                    <a:bodyPr/>
                    <a:lstStyle/>
                    <a:p>
                      <a:r>
                        <a:rPr lang="en-US" b="1" dirty="0"/>
                        <a:t>Initial License Fee:</a:t>
                      </a:r>
                    </a:p>
                    <a:p>
                      <a:r>
                        <a:rPr lang="en-US" dirty="0"/>
                        <a:t>$138 for RN, $93 for LPN</a:t>
                      </a:r>
                    </a:p>
                  </a:txBody>
                  <a:tcPr/>
                </a:tc>
                <a:tc>
                  <a:txBody>
                    <a:bodyPr/>
                    <a:lstStyle/>
                    <a:p>
                      <a:r>
                        <a:rPr lang="en-US" b="1" dirty="0"/>
                        <a:t>Initial License Fee:</a:t>
                      </a:r>
                    </a:p>
                    <a:p>
                      <a:r>
                        <a:rPr lang="en-US" dirty="0"/>
                        <a:t>$203 for RN, $158 for LPN</a:t>
                      </a:r>
                    </a:p>
                  </a:txBody>
                  <a:tcPr/>
                </a:tc>
                <a:extLst>
                  <a:ext uri="{0D108BD9-81ED-4DB2-BD59-A6C34878D82A}">
                    <a16:rowId xmlns:a16="http://schemas.microsoft.com/office/drawing/2014/main" val="3193053294"/>
                  </a:ext>
                </a:extLst>
              </a:tr>
              <a:tr h="741960">
                <a:tc>
                  <a:txBody>
                    <a:bodyPr/>
                    <a:lstStyle/>
                    <a:p>
                      <a:r>
                        <a:rPr lang="en-US" b="1" dirty="0"/>
                        <a:t>Annual Renewal Fee:  </a:t>
                      </a:r>
                    </a:p>
                    <a:p>
                      <a:r>
                        <a:rPr lang="en-US" dirty="0"/>
                        <a:t>$138 for RN, $93 for LPN</a:t>
                      </a:r>
                    </a:p>
                  </a:txBody>
                  <a:tcPr/>
                </a:tc>
                <a:tc>
                  <a:txBody>
                    <a:bodyPr/>
                    <a:lstStyle/>
                    <a:p>
                      <a:r>
                        <a:rPr lang="en-US" b="1" dirty="0"/>
                        <a:t>Annual Renewal Fee:  </a:t>
                      </a:r>
                    </a:p>
                    <a:p>
                      <a:r>
                        <a:rPr lang="en-US" dirty="0"/>
                        <a:t>$158 for RN, $113 for LPN</a:t>
                      </a:r>
                    </a:p>
                  </a:txBody>
                  <a:tcPr/>
                </a:tc>
                <a:extLst>
                  <a:ext uri="{0D108BD9-81ED-4DB2-BD59-A6C34878D82A}">
                    <a16:rowId xmlns:a16="http://schemas.microsoft.com/office/drawing/2014/main" val="2918699906"/>
                  </a:ext>
                </a:extLst>
              </a:tr>
              <a:tr h="1946368">
                <a:tc>
                  <a:txBody>
                    <a:bodyPr/>
                    <a:lstStyle/>
                    <a:p>
                      <a:r>
                        <a:rPr lang="en-US" b="1" i="0" dirty="0"/>
                        <a:t>Initial License by Exam Requirements: </a:t>
                      </a:r>
                    </a:p>
                    <a:p>
                      <a:r>
                        <a:rPr lang="en-US" dirty="0"/>
                        <a:t>Application, fee, complete a BON approved program, official transcripts, pass NCLEX, and FBI fingerprint background check (if out of state address). </a:t>
                      </a:r>
                    </a:p>
                    <a:p>
                      <a:endParaRPr lang="en-US" dirty="0"/>
                    </a:p>
                  </a:txBody>
                  <a:tcPr/>
                </a:tc>
                <a:tc>
                  <a:txBody>
                    <a:bodyPr/>
                    <a:lstStyle/>
                    <a:p>
                      <a:r>
                        <a:rPr lang="en-US" b="1" dirty="0"/>
                        <a:t>Initial License by Exam Requirements: </a:t>
                      </a:r>
                    </a:p>
                    <a:p>
                      <a:r>
                        <a:rPr lang="en-US" dirty="0"/>
                        <a:t>Application, fee, complete a BON approved program, official transcripts, pass NCLEX, FBI fingerprint background check, Valid SSN, and WA State PSOR. </a:t>
                      </a:r>
                    </a:p>
                    <a:p>
                      <a:r>
                        <a:rPr lang="en-US" sz="1100" b="1" dirty="0"/>
                        <a:t>Note: </a:t>
                      </a:r>
                      <a:r>
                        <a:rPr lang="en-US" sz="1100" dirty="0"/>
                        <a:t>Must not be a participant in an alternative to discipline program or have ever been convicted of a felony. </a:t>
                      </a:r>
                    </a:p>
                  </a:txBody>
                  <a:tcPr/>
                </a:tc>
                <a:extLst>
                  <a:ext uri="{0D108BD9-81ED-4DB2-BD59-A6C34878D82A}">
                    <a16:rowId xmlns:a16="http://schemas.microsoft.com/office/drawing/2014/main" val="2974623285"/>
                  </a:ext>
                </a:extLst>
              </a:tr>
            </a:tbl>
          </a:graphicData>
        </a:graphic>
      </p:graphicFrame>
    </p:spTree>
    <p:extLst>
      <p:ext uri="{BB962C8B-B14F-4D97-AF65-F5344CB8AC3E}">
        <p14:creationId xmlns:p14="http://schemas.microsoft.com/office/powerpoint/2010/main" val="375588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Step 1: Submit Your Application</a:t>
            </a:r>
          </a:p>
        </p:txBody>
      </p:sp>
      <p:sp>
        <p:nvSpPr>
          <p:cNvPr id="3" name="Text Placeholder 2"/>
          <p:cNvSpPr>
            <a:spLocks noGrp="1"/>
          </p:cNvSpPr>
          <p:nvPr>
            <p:ph type="body" sz="quarter" idx="22"/>
          </p:nvPr>
        </p:nvSpPr>
        <p:spPr>
          <a:xfrm>
            <a:off x="816299" y="1582019"/>
            <a:ext cx="7736115" cy="4662833"/>
          </a:xfrm>
        </p:spPr>
        <p:txBody>
          <a:bodyPr>
            <a:normAutofit fontScale="92500" lnSpcReduction="20000"/>
          </a:bodyPr>
          <a:lstStyle/>
          <a:p>
            <a:pPr marL="342900" indent="-342900">
              <a:buFont typeface="Arial" panose="020B0604020202020204" pitchFamily="34" charset="0"/>
              <a:buChar char="•"/>
            </a:pPr>
            <a:r>
              <a:rPr lang="en-US" sz="2100" b="1" dirty="0"/>
              <a:t>Follow online application instructions at: </a:t>
            </a:r>
            <a:r>
              <a:rPr lang="en-US" sz="2100" dirty="0">
                <a:hlinkClick r:id="rId3"/>
              </a:rPr>
              <a:t>https://nursing.wa.gov/licensing/apply-license</a:t>
            </a:r>
            <a:r>
              <a:rPr lang="en-US" sz="2100" dirty="0"/>
              <a:t> </a:t>
            </a:r>
          </a:p>
          <a:p>
            <a:pPr marL="342900" indent="-342900">
              <a:buFont typeface="Arial" panose="020B0604020202020204" pitchFamily="34" charset="0"/>
              <a:buChar char="•"/>
            </a:pPr>
            <a:endParaRPr lang="en-US" sz="2100" dirty="0">
              <a:solidFill>
                <a:srgbClr val="7030A0"/>
              </a:solidFill>
            </a:endParaRPr>
          </a:p>
          <a:p>
            <a:pPr marL="342900" indent="-342900">
              <a:buFont typeface="Arial" panose="020B0604020202020204" pitchFamily="34" charset="0"/>
              <a:buChar char="•"/>
            </a:pPr>
            <a:r>
              <a:rPr lang="en-US" sz="2100" b="1" dirty="0"/>
              <a:t>Create a Secure Access Washington Account at: </a:t>
            </a:r>
            <a:r>
              <a:rPr lang="en-US" sz="2100" dirty="0">
                <a:hlinkClick r:id="rId4"/>
              </a:rPr>
              <a:t>https://secureaccess.wa.gov/myAccess/saw/select.do</a:t>
            </a:r>
            <a:r>
              <a:rPr lang="en-US" sz="2100" dirty="0"/>
              <a:t> </a:t>
            </a:r>
          </a:p>
          <a:p>
            <a:pPr marL="747713" lvl="3" indent="0">
              <a:buNone/>
              <a:tabLst>
                <a:tab pos="576263" algn="l"/>
              </a:tabLst>
            </a:pPr>
            <a:endParaRPr lang="en-US" sz="2100" dirty="0"/>
          </a:p>
          <a:p>
            <a:pPr marL="342900" indent="-342900">
              <a:buFont typeface="Arial" panose="020B0604020202020204" pitchFamily="34" charset="0"/>
              <a:buChar char="•"/>
            </a:pPr>
            <a:r>
              <a:rPr lang="en-US" sz="2100" dirty="0"/>
              <a:t>If you will be ready to take the NCLEX immediately after completing your nursing education program, please submit your online application 2-3 weeks prior to your completion date. </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highlight>
                  <a:srgbClr val="FFFF00"/>
                </a:highlight>
              </a:rPr>
              <a:t>If you plan on waiting to take the NCLEX, please </a:t>
            </a:r>
            <a:r>
              <a:rPr lang="en-US" sz="2100" b="1" dirty="0">
                <a:highlight>
                  <a:srgbClr val="FFFF00"/>
                </a:highlight>
              </a:rPr>
              <a:t>do not apply </a:t>
            </a:r>
            <a:r>
              <a:rPr lang="en-US" sz="2100" dirty="0">
                <a:highlight>
                  <a:srgbClr val="FFFF00"/>
                </a:highlight>
              </a:rPr>
              <a:t>until 2-3 weeks prior to when you will be ready to test to avoid closure of an incomplete application. </a:t>
            </a:r>
          </a:p>
          <a:p>
            <a:endParaRPr lang="en-US" sz="2100" dirty="0"/>
          </a:p>
          <a:p>
            <a:pPr marL="342900" indent="-342900">
              <a:buFont typeface="Arial" panose="020B0604020202020204" pitchFamily="34" charset="0"/>
              <a:buChar char="•"/>
            </a:pPr>
            <a:r>
              <a:rPr lang="en-US" sz="2100" dirty="0"/>
              <a:t>To check the status of your application, please use the </a:t>
            </a:r>
            <a:r>
              <a:rPr lang="en-US" sz="2100" dirty="0">
                <a:hlinkClick r:id="rId5"/>
              </a:rPr>
              <a:t>Provider Credential Search</a:t>
            </a:r>
            <a:endParaRPr lang="en-US" sz="21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5028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C0456-20D0-26A2-0A76-2B7233175E35}"/>
              </a:ext>
            </a:extLst>
          </p:cNvPr>
          <p:cNvSpPr>
            <a:spLocks noGrp="1"/>
          </p:cNvSpPr>
          <p:nvPr>
            <p:ph type="body" sz="quarter" idx="21"/>
          </p:nvPr>
        </p:nvSpPr>
        <p:spPr>
          <a:xfrm>
            <a:off x="0" y="274402"/>
            <a:ext cx="9143998" cy="1101039"/>
          </a:xfrm>
        </p:spPr>
        <p:txBody>
          <a:bodyPr/>
          <a:lstStyle/>
          <a:p>
            <a:r>
              <a:rPr lang="en-US" dirty="0"/>
              <a:t>HELMS Portal </a:t>
            </a:r>
          </a:p>
          <a:p>
            <a:r>
              <a:rPr lang="en-US" sz="1800" dirty="0">
                <a:solidFill>
                  <a:schemeClr val="accent5"/>
                </a:solidFill>
              </a:rPr>
              <a:t>(Go-Live Date: April 29, 2025)</a:t>
            </a:r>
          </a:p>
        </p:txBody>
      </p:sp>
      <p:pic>
        <p:nvPicPr>
          <p:cNvPr id="5" name="Picture 4">
            <a:extLst>
              <a:ext uri="{FF2B5EF4-FFF2-40B4-BE49-F238E27FC236}">
                <a16:creationId xmlns:a16="http://schemas.microsoft.com/office/drawing/2014/main" id="{2F8D824E-A5BA-196C-7D1D-C7AB87E12D44}"/>
              </a:ext>
            </a:extLst>
          </p:cNvPr>
          <p:cNvPicPr>
            <a:picLocks noChangeAspect="1"/>
          </p:cNvPicPr>
          <p:nvPr/>
        </p:nvPicPr>
        <p:blipFill>
          <a:blip r:embed="rId2"/>
          <a:stretch>
            <a:fillRect/>
          </a:stretch>
        </p:blipFill>
        <p:spPr>
          <a:xfrm>
            <a:off x="1219199" y="1375441"/>
            <a:ext cx="6925125" cy="5367632"/>
          </a:xfrm>
          <a:prstGeom prst="rect">
            <a:avLst/>
          </a:prstGeom>
        </p:spPr>
      </p:pic>
    </p:spTree>
    <p:extLst>
      <p:ext uri="{BB962C8B-B14F-4D97-AF65-F5344CB8AC3E}">
        <p14:creationId xmlns:p14="http://schemas.microsoft.com/office/powerpoint/2010/main" val="207408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Helpful Hints</a:t>
            </a:r>
          </a:p>
        </p:txBody>
      </p:sp>
      <p:sp>
        <p:nvSpPr>
          <p:cNvPr id="3" name="Text Placeholder 2"/>
          <p:cNvSpPr>
            <a:spLocks noGrp="1"/>
          </p:cNvSpPr>
          <p:nvPr>
            <p:ph type="body" sz="quarter" idx="22"/>
          </p:nvPr>
        </p:nvSpPr>
        <p:spPr>
          <a:xfrm>
            <a:off x="808278" y="1455013"/>
            <a:ext cx="7553207" cy="4850371"/>
          </a:xfrm>
        </p:spPr>
        <p:txBody>
          <a:bodyPr>
            <a:normAutofit/>
          </a:bodyPr>
          <a:lstStyle/>
          <a:p>
            <a:pPr marL="342900" indent="-342900">
              <a:buFont typeface="Arial" panose="020B0604020202020204" pitchFamily="34" charset="0"/>
              <a:buChar char="•"/>
            </a:pPr>
            <a:r>
              <a:rPr lang="en-US" dirty="0"/>
              <a:t>Please always keep your contact information current with the WA BON. </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Make sure to use your personal email address when creating your Secure Access Washington (SAW) account and write down your login information somewhere safe. SAW is used for licensure renewal after you are licensed. </a:t>
            </a:r>
          </a:p>
          <a:p>
            <a:endParaRPr lang="en-US" sz="800" dirty="0"/>
          </a:p>
          <a:p>
            <a:pPr marL="342900" indent="-342900">
              <a:buFont typeface="Arial" panose="020B0604020202020204" pitchFamily="34" charset="0"/>
              <a:buChar char="•"/>
            </a:pPr>
            <a:r>
              <a:rPr lang="en-US" dirty="0"/>
              <a:t>Your initial application will show a “pending” status with the on the </a:t>
            </a:r>
            <a:r>
              <a:rPr lang="en-US" dirty="0">
                <a:hlinkClick r:id="rId3"/>
              </a:rPr>
              <a:t>Provider Credential Search </a:t>
            </a:r>
            <a:r>
              <a:rPr lang="en-US" dirty="0"/>
              <a:t>as soon as your application is submitted online.</a:t>
            </a:r>
          </a:p>
        </p:txBody>
      </p:sp>
    </p:spTree>
    <p:extLst>
      <p:ext uri="{BB962C8B-B14F-4D97-AF65-F5344CB8AC3E}">
        <p14:creationId xmlns:p14="http://schemas.microsoft.com/office/powerpoint/2010/main" val="6783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181" r="3181"/>
          <a:stretch>
            <a:fillRect/>
          </a:stretch>
        </p:blipFill>
        <p:spPr/>
      </p:pic>
      <p:sp>
        <p:nvSpPr>
          <p:cNvPr id="2" name="TextBox 1">
            <a:extLst>
              <a:ext uri="{FF2B5EF4-FFF2-40B4-BE49-F238E27FC236}">
                <a16:creationId xmlns:a16="http://schemas.microsoft.com/office/drawing/2014/main" id="{A5502DA1-F195-4102-EB00-2FFEBAF5E37B}"/>
              </a:ext>
            </a:extLst>
          </p:cNvPr>
          <p:cNvSpPr txBox="1"/>
          <p:nvPr/>
        </p:nvSpPr>
        <p:spPr>
          <a:xfrm>
            <a:off x="5029199" y="3693695"/>
            <a:ext cx="2237874" cy="830997"/>
          </a:xfrm>
          <a:prstGeom prst="rect">
            <a:avLst/>
          </a:prstGeom>
          <a:noFill/>
        </p:spPr>
        <p:txBody>
          <a:bodyPr wrap="square" rtlCol="0">
            <a:spAutoFit/>
          </a:bodyPr>
          <a:lstStyle/>
          <a:p>
            <a:r>
              <a:rPr lang="en-US" sz="1600" b="1" dirty="0">
                <a:solidFill>
                  <a:srgbClr val="187E76"/>
                </a:solidFill>
              </a:rPr>
              <a:t>Note: </a:t>
            </a:r>
            <a:r>
              <a:rPr lang="en-US" sz="1600" dirty="0">
                <a:solidFill>
                  <a:srgbClr val="187E76"/>
                </a:solidFill>
              </a:rPr>
              <a:t>To simplify your search, only enter your first and last name.</a:t>
            </a:r>
          </a:p>
        </p:txBody>
      </p:sp>
    </p:spTree>
    <p:extLst>
      <p:ext uri="{BB962C8B-B14F-4D97-AF65-F5344CB8AC3E}">
        <p14:creationId xmlns:p14="http://schemas.microsoft.com/office/powerpoint/2010/main" val="1210653640"/>
      </p:ext>
    </p:extLst>
  </p:cSld>
  <p:clrMapOvr>
    <a:masterClrMapping/>
  </p:clrMapOvr>
</p:sld>
</file>

<file path=ppt/theme/theme1.xml><?xml version="1.0" encoding="utf-8"?>
<a:theme xmlns:a="http://schemas.openxmlformats.org/drawingml/2006/main" name="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owerPoint Template" id="{C65037EC-C4D4-4CAA-8A7E-C398F214DE60}" vid="{AED6C29A-72F6-4589-8F8D-C424BBFCA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BC0E1661DB1D42B04F1C7F5931BB11" ma:contentTypeVersion="2" ma:contentTypeDescription="Create a new document." ma:contentTypeScope="" ma:versionID="692d5031129c76f3a9023e2c66c644f2">
  <xsd:schema xmlns:xsd="http://www.w3.org/2001/XMLSchema" xmlns:xs="http://www.w3.org/2001/XMLSchema" xmlns:p="http://schemas.microsoft.com/office/2006/metadata/properties" xmlns:ns2="705272f9-4722-48fb-941c-405cda110530" xmlns:ns3="fc8ba496-191c-4efa-995b-2397535f04d5" targetNamespace="http://schemas.microsoft.com/office/2006/metadata/properties" ma:root="true" ma:fieldsID="52e7cbb07a1486ed9b226ddd70231459" ns2:_="" ns3:_="">
    <xsd:import namespace="705272f9-4722-48fb-941c-405cda110530"/>
    <xsd:import namespace="fc8ba496-191c-4efa-995b-2397535f04d5"/>
    <xsd:element name="properties">
      <xsd:complexType>
        <xsd:sequence>
          <xsd:element name="documentManagement">
            <xsd:complexType>
              <xsd:all>
                <xsd:element ref="ns2:_dlc_DocId" minOccurs="0"/>
                <xsd:element ref="ns2:_dlc_DocIdUrl" minOccurs="0"/>
                <xsd:element ref="ns2:_dlc_DocIdPersistId" minOccurs="0"/>
                <xsd:element ref="ns3:Category" minOccurs="0"/>
                <xsd:element ref="ns3: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272f9-4722-48fb-941c-405cda1105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8ba496-191c-4efa-995b-2397535f04d5"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Resources"/>
                    <xsd:enumeration value="News Release Process"/>
                  </xsd:restriction>
                </xsd:simpleType>
              </xsd:element>
            </xsd:sequence>
          </xsd:extension>
        </xsd:complexContent>
      </xsd:complexType>
    </xsd:element>
    <xsd:element name="Topic" ma:index="12" nillable="true" ma:displayName="Focus Area" ma:internalName="Topic">
      <xsd:complexType>
        <xsd:complexContent>
          <xsd:extension base="dms:MultiChoice">
            <xsd:sequence>
              <xsd:element name="Value" maxOccurs="unbounded" minOccurs="0" nillable="true">
                <xsd:simpleType>
                  <xsd:restriction base="dms:Choice">
                    <xsd:enumeration value="Collaboration"/>
                    <xsd:enumeration value="Crisis/Risk Communication"/>
                    <xsd:enumeration value="General"/>
                    <xsd:enumeration value="Reports"/>
                    <xsd:enumeration value="Media Relations"/>
                    <xsd:enumeration value="Media Relations Articles"/>
                    <xsd:enumeration value="PowerPoint"/>
                    <xsd:enumeration value="Social Media"/>
                    <xsd:enumeration value="Video"/>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ategory xmlns="fc8ba496-191c-4efa-995b-2397535f04d5">
      <Value>Resources</Value>
    </Category>
    <Topic xmlns="fc8ba496-191c-4efa-995b-2397535f04d5">
      <Value>PowerPoint</Value>
    </Topic>
    <_dlc_DocId xmlns="705272f9-4722-48fb-941c-405cda110530">7A4W3MJ5XWKC-2090435860-60</_dlc_DocId>
    <_dlc_DocIdUrl xmlns="705272f9-4722-48fb-941c-405cda110530">
      <Url>https://doh.sp.wa.gov/sites/OS/pr/cpa/_layouts/15/DocIdRedir.aspx?ID=7A4W3MJ5XWKC-2090435860-60</Url>
      <Description>7A4W3MJ5XWKC-2090435860-60</Description>
    </_dlc_DocIdUrl>
  </documentManagement>
</p:properties>
</file>

<file path=customXml/itemProps1.xml><?xml version="1.0" encoding="utf-8"?>
<ds:datastoreItem xmlns:ds="http://schemas.openxmlformats.org/officeDocument/2006/customXml" ds:itemID="{B4F5C952-0622-4D38-B3C6-BA66DD130C24}">
  <ds:schemaRefs>
    <ds:schemaRef ds:uri="http://schemas.microsoft.com/sharepoint/events"/>
  </ds:schemaRefs>
</ds:datastoreItem>
</file>

<file path=customXml/itemProps2.xml><?xml version="1.0" encoding="utf-8"?>
<ds:datastoreItem xmlns:ds="http://schemas.openxmlformats.org/officeDocument/2006/customXml" ds:itemID="{B0865247-BFF8-4094-A1E3-953AAF601841}">
  <ds:schemaRefs>
    <ds:schemaRef ds:uri="http://schemas.microsoft.com/sharepoint/v3/contenttype/forms"/>
  </ds:schemaRefs>
</ds:datastoreItem>
</file>

<file path=customXml/itemProps3.xml><?xml version="1.0" encoding="utf-8"?>
<ds:datastoreItem xmlns:ds="http://schemas.openxmlformats.org/officeDocument/2006/customXml" ds:itemID="{44BFAF43-6E03-4D43-8E1E-68CCD6364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272f9-4722-48fb-941c-405cda110530"/>
    <ds:schemaRef ds:uri="fc8ba496-191c-4efa-995b-2397535f0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9DCB941-C581-444C-8E3C-E94646AACC21}">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05272f9-4722-48fb-941c-405cda110530"/>
    <ds:schemaRef ds:uri="http://schemas.microsoft.com/office/2006/documentManagement/types"/>
    <ds:schemaRef ds:uri="fc8ba496-191c-4efa-995b-2397535f04d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DRAFT PowerPoint Template</Template>
  <TotalTime>5427</TotalTime>
  <Words>3157</Words>
  <Application>Microsoft Office PowerPoint</Application>
  <PresentationFormat>On-screen Show (4:3)</PresentationFormat>
  <Paragraphs>423</Paragraphs>
  <Slides>34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Washington State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Dimitrova, Simana  (DOH)</dc:creator>
  <cp:lastModifiedBy>Zawislak, Amber (DOH)</cp:lastModifiedBy>
  <cp:revision>414</cp:revision>
  <dcterms:created xsi:type="dcterms:W3CDTF">2017-02-07T00:09:36Z</dcterms:created>
  <dcterms:modified xsi:type="dcterms:W3CDTF">2025-05-06T17:34:21Z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0x01010079BC0E1661DB1D42B04F1C7F5931BB11</vt:lpwstr>
  </property>
  <property fmtid="{D5CDD505-2E9C-101B-9397-08002B2CF9AE}" pid="3" name="_dlc_DocIdItemGuid">
    <vt:lpwstr>984066d3-2174-48b2-9abb-7163e00e9436</vt:lpwstr>
  </property>
  <property fmtid="{D5CDD505-2E9C-101B-9397-08002B2CF9AE}" pid="4" name="MSIP_Label_1520fa42-cf58-4c22-8b93-58cf1d3bd1cb_Enabled">
    <vt:lpwstr>true</vt:lpwstr>
  </property>
  <property fmtid="{D5CDD505-2E9C-101B-9397-08002B2CF9AE}" pid="5" name="MSIP_Label_1520fa42-cf58-4c22-8b93-58cf1d3bd1cb_SetDate">
    <vt:lpwstr>2022-08-23T15:58:30Z</vt:lpwstr>
  </property>
  <property fmtid="{D5CDD505-2E9C-101B-9397-08002B2CF9AE}" pid="6" name="MSIP_Label_1520fa42-cf58-4c22-8b93-58cf1d3bd1cb_Method">
    <vt:lpwstr>Privileged</vt:lpwstr>
  </property>
  <property fmtid="{D5CDD505-2E9C-101B-9397-08002B2CF9AE}" pid="7" name="MSIP_Label_1520fa42-cf58-4c22-8b93-58cf1d3bd1cb_Name">
    <vt:lpwstr>Public Information</vt:lpwstr>
  </property>
  <property fmtid="{D5CDD505-2E9C-101B-9397-08002B2CF9AE}" pid="8" name="MSIP_Label_1520fa42-cf58-4c22-8b93-58cf1d3bd1cb_SiteId">
    <vt:lpwstr>11d0e217-264e-400a-8ba0-57dcc127d72d</vt:lpwstr>
  </property>
  <property fmtid="{D5CDD505-2E9C-101B-9397-08002B2CF9AE}" pid="9" name="MSIP_Label_1520fa42-cf58-4c22-8b93-58cf1d3bd1cb_ActionId">
    <vt:lpwstr>6a3a295c-a89d-42d9-9f60-6ac99f2e9de2</vt:lpwstr>
  </property>
  <property fmtid="{D5CDD505-2E9C-101B-9397-08002B2CF9AE}" pid="10" name="MSIP_Label_1520fa42-cf58-4c22-8b93-58cf1d3bd1cb_ContentBits">
    <vt:lpwstr>0</vt:lpwstr>
  </property>
</Properties>
</file>